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60" r:id="rId1"/>
    <p:sldMasterId id="2147483681" r:id="rId2"/>
    <p:sldMasterId id="2147483668" r:id="rId3"/>
  </p:sldMasterIdLst>
  <p:notesMasterIdLst>
    <p:notesMasterId r:id="rId50"/>
  </p:notesMasterIdLst>
  <p:sldIdLst>
    <p:sldId id="256" r:id="rId4"/>
    <p:sldId id="779" r:id="rId5"/>
    <p:sldId id="785" r:id="rId6"/>
    <p:sldId id="825" r:id="rId7"/>
    <p:sldId id="896" r:id="rId8"/>
    <p:sldId id="827" r:id="rId9"/>
    <p:sldId id="898" r:id="rId10"/>
    <p:sldId id="922" r:id="rId11"/>
    <p:sldId id="913" r:id="rId12"/>
    <p:sldId id="897" r:id="rId13"/>
    <p:sldId id="923" r:id="rId14"/>
    <p:sldId id="914" r:id="rId15"/>
    <p:sldId id="912" r:id="rId16"/>
    <p:sldId id="915" r:id="rId17"/>
    <p:sldId id="916" r:id="rId18"/>
    <p:sldId id="917" r:id="rId19"/>
    <p:sldId id="918" r:id="rId20"/>
    <p:sldId id="919" r:id="rId21"/>
    <p:sldId id="920" r:id="rId22"/>
    <p:sldId id="921" r:id="rId23"/>
    <p:sldId id="826" r:id="rId24"/>
    <p:sldId id="901" r:id="rId25"/>
    <p:sldId id="924" r:id="rId26"/>
    <p:sldId id="902" r:id="rId27"/>
    <p:sldId id="903" r:id="rId28"/>
    <p:sldId id="904" r:id="rId29"/>
    <p:sldId id="905" r:id="rId30"/>
    <p:sldId id="906" r:id="rId31"/>
    <p:sldId id="907" r:id="rId32"/>
    <p:sldId id="911" r:id="rId33"/>
    <p:sldId id="406" r:id="rId34"/>
    <p:sldId id="407" r:id="rId35"/>
    <p:sldId id="408" r:id="rId36"/>
    <p:sldId id="409" r:id="rId37"/>
    <p:sldId id="410" r:id="rId38"/>
    <p:sldId id="411" r:id="rId39"/>
    <p:sldId id="412" r:id="rId40"/>
    <p:sldId id="413" r:id="rId41"/>
    <p:sldId id="414" r:id="rId42"/>
    <p:sldId id="420" r:id="rId43"/>
    <p:sldId id="415" r:id="rId44"/>
    <p:sldId id="416" r:id="rId45"/>
    <p:sldId id="417" r:id="rId46"/>
    <p:sldId id="418" r:id="rId47"/>
    <p:sldId id="908" r:id="rId48"/>
    <p:sldId id="900" r:id="rId49"/>
  </p:sldIdLst>
  <p:sldSz cx="12192000" cy="6858000"/>
  <p:notesSz cx="6858000" cy="9144000"/>
  <p:embeddedFontLst>
    <p:embeddedFont>
      <p:font typeface="Bookman Old Style" panose="02050604050505020204" pitchFamily="18" charset="0"/>
      <p:regular r:id="rId51"/>
      <p:bold r:id="rId52"/>
      <p:italic r:id="rId53"/>
      <p:boldItalic r:id="rId54"/>
    </p:embeddedFont>
    <p:embeddedFont>
      <p:font typeface="Cambria Math" panose="02040503050406030204" pitchFamily="18" charset="0"/>
      <p:regular r:id="rId55"/>
    </p:embeddedFont>
    <p:embeddedFont>
      <p:font typeface="Gill Sans MT" panose="020B0502020104020203" pitchFamily="34" charset="0"/>
      <p:regular r:id="rId56"/>
      <p:bold r:id="rId57"/>
      <p:italic r:id="rId58"/>
      <p:boldItalic r:id="rId59"/>
    </p:embeddedFont>
    <p:embeddedFont>
      <p:font typeface="Wingdings 3" panose="05040102010807070707" pitchFamily="18" charset="2"/>
      <p:regular r:id="rId60"/>
    </p:embeddedFont>
  </p:embeddedFontLst>
  <p:custDataLst>
    <p:tags r:id="rId6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0000"/>
    <a:srgbClr val="FF9900"/>
    <a:srgbClr val="0B0E8F"/>
    <a:srgbClr val="FFFFCC"/>
    <a:srgbClr val="46464C"/>
    <a:srgbClr val="6E7792"/>
    <a:srgbClr val="1F0C64"/>
    <a:srgbClr val="9FA5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53" autoAdjust="0"/>
    <p:restoredTop sz="93792" autoAdjust="0"/>
  </p:normalViewPr>
  <p:slideViewPr>
    <p:cSldViewPr>
      <p:cViewPr varScale="1">
        <p:scale>
          <a:sx n="105" d="100"/>
          <a:sy n="105" d="100"/>
        </p:scale>
        <p:origin x="756" y="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notesMaster" Target="notesMasters/notesMaster1.xml"/><Relationship Id="rId55" Type="http://schemas.openxmlformats.org/officeDocument/2006/relationships/font" Target="fonts/font5.fntdata"/><Relationship Id="rId63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font" Target="fonts/font3.fntdata"/><Relationship Id="rId58" Type="http://schemas.openxmlformats.org/officeDocument/2006/relationships/font" Target="fonts/font8.fntdata"/><Relationship Id="rId5" Type="http://schemas.openxmlformats.org/officeDocument/2006/relationships/slide" Target="slides/slide2.xml"/><Relationship Id="rId61" Type="http://schemas.openxmlformats.org/officeDocument/2006/relationships/tags" Target="tags/tag1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font" Target="fonts/font6.fntdata"/><Relationship Id="rId64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font" Target="fonts/font1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font" Target="fonts/font9.fntdata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font" Target="fonts/font4.fntdata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font" Target="fonts/font7.fntdata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font" Target="fonts/font2.fntdata"/><Relationship Id="rId60" Type="http://schemas.openxmlformats.org/officeDocument/2006/relationships/font" Target="fonts/font10.fntdata"/><Relationship Id="rId65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C45A928-D252-4E73-BA6C-5EBB50EA9974}" type="datetimeFigureOut">
              <a:rPr lang="en-US"/>
              <a:pPr>
                <a:defRPr/>
              </a:pPr>
              <a:t>3/1/2025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DE926EA-2410-44E1-B457-BBA54A1622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6734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"/>
          <p:cNvSpPr/>
          <p:nvPr/>
        </p:nvSpPr>
        <p:spPr>
          <a:xfrm>
            <a:off x="1206500" y="3648076"/>
            <a:ext cx="97536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32"/>
          <p:cNvSpPr/>
          <p:nvPr/>
        </p:nvSpPr>
        <p:spPr>
          <a:xfrm>
            <a:off x="1219200" y="5048250"/>
            <a:ext cx="97536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21"/>
          <p:cNvSpPr/>
          <p:nvPr/>
        </p:nvSpPr>
        <p:spPr>
          <a:xfrm>
            <a:off x="1206500" y="3648076"/>
            <a:ext cx="3048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31"/>
          <p:cNvSpPr/>
          <p:nvPr/>
        </p:nvSpPr>
        <p:spPr>
          <a:xfrm>
            <a:off x="1219200" y="5048250"/>
            <a:ext cx="3048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625600" y="3886200"/>
            <a:ext cx="9144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625600" y="5124450"/>
            <a:ext cx="9144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Date Placeholder 27"/>
          <p:cNvSpPr>
            <a:spLocks noGrp="1"/>
          </p:cNvSpPr>
          <p:nvPr>
            <p:ph type="dt" sz="half" idx="10"/>
          </p:nvPr>
        </p:nvSpPr>
        <p:spPr>
          <a:xfrm>
            <a:off x="8534400" y="6354763"/>
            <a:ext cx="3048000" cy="366712"/>
          </a:xfrm>
        </p:spPr>
        <p:txBody>
          <a:bodyPr/>
          <a:lstStyle>
            <a:lvl1pPr>
              <a:defRPr sz="1400" smtClean="0"/>
            </a:lvl1pPr>
          </a:lstStyle>
          <a:p>
            <a:pPr>
              <a:defRPr/>
            </a:pPr>
            <a:fld id="{E16C4EF9-5865-4A6A-9380-B94D95EDFBB1}" type="datetime1">
              <a:rPr lang="en-US"/>
              <a:pPr>
                <a:defRPr/>
              </a:pPr>
              <a:t>3/1/2025</a:t>
            </a:fld>
            <a:endParaRPr lang="en-US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1"/>
          </p:nvPr>
        </p:nvSpPr>
        <p:spPr>
          <a:xfrm>
            <a:off x="1621367" y="6354763"/>
            <a:ext cx="16256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DE774B-0244-43AE-81AE-949E2AED0B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282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671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9980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0191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3677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4136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1524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3827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5690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468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4937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8D4EC-B919-4B7F-AD2C-08A3936481C2}" type="datetime1">
              <a:rPr lang="en-US"/>
              <a:pPr>
                <a:defRPr/>
              </a:pPr>
              <a:t>3/1/2025</a:t>
            </a:fld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FFA5E-D537-4A8C-B688-12FAF7CC1F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1092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4318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241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069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8732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151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7690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5250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9575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930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5388864" cy="4937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176264" y="1216152"/>
            <a:ext cx="5388864" cy="4937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78A1A-418A-4889-8466-7277E8543661}" type="datetime1">
              <a:rPr lang="en-US"/>
              <a:pPr>
                <a:defRPr/>
              </a:pPr>
              <a:t>3/1/2025</a:t>
            </a:fld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51084-9ADD-481F-8E3A-A4A104A158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85875"/>
            <a:ext cx="5386917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7601" y="1295400"/>
            <a:ext cx="5389033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133600"/>
            <a:ext cx="53848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197600" y="2133600"/>
            <a:ext cx="53848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7207B-C772-46C0-AF6B-C696C628ECD6}" type="datetime1">
              <a:rPr lang="en-US"/>
              <a:pPr>
                <a:defRPr/>
              </a:pPr>
              <a:t>3/1/2025</a:t>
            </a:fld>
            <a:endParaRPr lang="en-US"/>
          </a:p>
        </p:txBody>
      </p:sp>
      <p:sp>
        <p:nvSpPr>
          <p:cNvPr id="8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0823A-D158-4554-9F4D-D1401680ED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90D1A-9AF0-4373-9C19-31BA056F18D0}" type="datetime1">
              <a:rPr lang="en-US"/>
              <a:pPr>
                <a:defRPr/>
              </a:pPr>
              <a:t>3/1/2025</a:t>
            </a:fld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02858-B2E8-4CEF-AB5E-E0718287C1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CEBB1-9625-48F6-B3A4-11D228BFD397}" type="datetime1">
              <a:rPr lang="en-US"/>
              <a:pPr>
                <a:defRPr/>
              </a:pPr>
              <a:t>3/1/2025</a:t>
            </a:fld>
            <a:endParaRPr lang="en-US"/>
          </a:p>
        </p:txBody>
      </p:sp>
      <p:sp>
        <p:nvSpPr>
          <p:cNvPr id="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D8101-5309-4DFF-AB2A-546F31B418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95152B-B4E1-457A-BC5F-3AB91570D542}" type="datetime1">
              <a:rPr lang="en-US" smtClean="0"/>
              <a:pPr>
                <a:defRPr/>
              </a:pPr>
              <a:t>3/1/2025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BDBEE41-09A9-4372-AA29-C508F4A5354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66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516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504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152400"/>
            <a:ext cx="10972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09600" y="1219200"/>
            <a:ext cx="109728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534401" y="6356351"/>
            <a:ext cx="3052233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D195152B-B4E1-457A-BC5F-3AB91570D542}" type="datetime1">
              <a:rPr lang="en-US"/>
              <a:pPr>
                <a:defRPr/>
              </a:pPr>
              <a:t>3/1/2025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033" y="6356351"/>
            <a:ext cx="2641600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1BDBEE41-09A9-4372-AA29-C508F4A535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609600" y="6324600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609600" y="1143000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590550" y="6447367"/>
            <a:ext cx="190500" cy="160867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6" r:id="rId2"/>
    <p:sldLayoutId id="2147483665" r:id="rId3"/>
    <p:sldLayoutId id="2147483664" r:id="rId4"/>
    <p:sldLayoutId id="2147483663" r:id="rId5"/>
    <p:sldLayoutId id="2147483662" r:id="rId6"/>
    <p:sldLayoutId id="2147483680" r:id="rId7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363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F7D500-1223-4445-9EB2-2C72C770F9EB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249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37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0.png"/><Relationship Id="rId5" Type="http://schemas.openxmlformats.org/officeDocument/2006/relationships/image" Target="../media/image350.png"/><Relationship Id="rId4" Type="http://schemas.openxmlformats.org/officeDocument/2006/relationships/image" Target="../media/image340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62200" y="1447800"/>
            <a:ext cx="7467600" cy="2057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2743200" y="1823484"/>
            <a:ext cx="6858000" cy="1295400"/>
          </a:xfrm>
        </p:spPr>
        <p:txBody>
          <a:bodyPr/>
          <a:lstStyle/>
          <a:p>
            <a:pPr algn="ctr" eaLnBrk="1" hangingPunct="1"/>
            <a:r>
              <a:rPr lang="en-US" sz="2800" dirty="0">
                <a:solidFill>
                  <a:schemeClr val="bg1"/>
                </a:solidFill>
              </a:rPr>
              <a:t>DSC40B: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Theoretical Foundations of Data Science II </a:t>
            </a:r>
            <a:endParaRPr lang="en-US" sz="2800" i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7000" y="3962400"/>
            <a:ext cx="6858000" cy="188595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800" dirty="0"/>
              <a:t>Lecture 17:   </a:t>
            </a:r>
            <a:r>
              <a:rPr lang="en-US" sz="2800" i="1" dirty="0"/>
              <a:t>Kruskal’s algorithm for MST, </a:t>
            </a:r>
            <a:r>
              <a:rPr lang="en-US" sz="2800" i="1"/>
              <a:t>and clustering</a:t>
            </a:r>
            <a:endParaRPr lang="en-US" sz="2800" i="1" dirty="0"/>
          </a:p>
          <a:p>
            <a:pPr algn="ctr" eaLnBrk="1" fontAlgn="auto" hangingPunct="1">
              <a:spcAft>
                <a:spcPts val="0"/>
              </a:spcAft>
              <a:defRPr/>
            </a:pPr>
            <a:endParaRPr lang="en-US" sz="1600" dirty="0"/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800" dirty="0"/>
              <a:t>Instructor: Yusu Wang</a:t>
            </a:r>
          </a:p>
        </p:txBody>
      </p:sp>
      <p:sp>
        <p:nvSpPr>
          <p:cNvPr id="5" name="Rectangle 4"/>
          <p:cNvSpPr/>
          <p:nvPr/>
        </p:nvSpPr>
        <p:spPr>
          <a:xfrm>
            <a:off x="2362200" y="1447800"/>
            <a:ext cx="304800" cy="2057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7B0F8-F5C6-4AB5-9C29-1B5C39ABB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020A78-6072-4934-B1BA-9CFEAA6C7E52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sz="20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0D6EC57-0614-4864-9FE9-E79D650248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861" y="1225659"/>
            <a:ext cx="6105525" cy="2965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6709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7EE78E-3BFE-0F94-31F2-86462CFCDC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1C45B-D9F7-1E87-D1BF-3AA41E0F6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0FE8CE-9EAE-A92F-C41B-B9E995AAC4A4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sz="20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8875EE2-CA51-4494-D621-D9E04A573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861" y="1225659"/>
            <a:ext cx="6105525" cy="2965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B85AC18A-C5B5-1C2D-2E88-1A4E8BCB3B1A}"/>
              </a:ext>
            </a:extLst>
          </p:cNvPr>
          <p:cNvGrpSpPr/>
          <p:nvPr/>
        </p:nvGrpSpPr>
        <p:grpSpPr>
          <a:xfrm>
            <a:off x="3260676" y="1691640"/>
            <a:ext cx="5273724" cy="2133600"/>
            <a:chOff x="990600" y="2057400"/>
            <a:chExt cx="7086600" cy="290830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125D4E3-EF2A-ADFA-07CF-FCA977CA94DE}"/>
                </a:ext>
              </a:extLst>
            </p:cNvPr>
            <p:cNvCxnSpPr/>
            <p:nvPr/>
          </p:nvCxnSpPr>
          <p:spPr bwMode="auto">
            <a:xfrm flipH="1" flipV="1">
              <a:off x="990600" y="3708400"/>
              <a:ext cx="838200" cy="1016000"/>
            </a:xfrm>
            <a:prstGeom prst="line">
              <a:avLst/>
            </a:prstGeom>
            <a:ln w="4762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8ABC5BD-6C0F-7700-0CC9-96CC718B603B}"/>
                </a:ext>
              </a:extLst>
            </p:cNvPr>
            <p:cNvCxnSpPr/>
            <p:nvPr/>
          </p:nvCxnSpPr>
          <p:spPr bwMode="auto">
            <a:xfrm flipH="1">
              <a:off x="990600" y="2286000"/>
              <a:ext cx="838200" cy="927100"/>
            </a:xfrm>
            <a:prstGeom prst="line">
              <a:avLst/>
            </a:prstGeom>
            <a:ln w="4762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1F45B24D-BDBD-783F-066A-41D010A5ADC5}"/>
                </a:ext>
              </a:extLst>
            </p:cNvPr>
            <p:cNvCxnSpPr/>
            <p:nvPr/>
          </p:nvCxnSpPr>
          <p:spPr bwMode="auto">
            <a:xfrm flipH="1">
              <a:off x="2362200" y="4965700"/>
              <a:ext cx="1905000" cy="0"/>
            </a:xfrm>
            <a:prstGeom prst="line">
              <a:avLst/>
            </a:prstGeom>
            <a:ln w="4762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9CE9B99-876D-0FB0-8DB7-8EE690787ED2}"/>
                </a:ext>
              </a:extLst>
            </p:cNvPr>
            <p:cNvCxnSpPr/>
            <p:nvPr/>
          </p:nvCxnSpPr>
          <p:spPr bwMode="auto">
            <a:xfrm flipH="1">
              <a:off x="4876800" y="4965700"/>
              <a:ext cx="1905000" cy="0"/>
            </a:xfrm>
            <a:prstGeom prst="line">
              <a:avLst/>
            </a:prstGeom>
            <a:ln w="4762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3425915-A5BE-4CB5-66F8-5CD9587F3CA4}"/>
                </a:ext>
              </a:extLst>
            </p:cNvPr>
            <p:cNvCxnSpPr/>
            <p:nvPr/>
          </p:nvCxnSpPr>
          <p:spPr bwMode="auto">
            <a:xfrm flipH="1">
              <a:off x="3619500" y="3505200"/>
              <a:ext cx="1905000" cy="0"/>
            </a:xfrm>
            <a:prstGeom prst="line">
              <a:avLst/>
            </a:prstGeom>
            <a:ln w="4762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29E7A17-A151-0A6C-5E92-31266F4A508A}"/>
                </a:ext>
              </a:extLst>
            </p:cNvPr>
            <p:cNvCxnSpPr/>
            <p:nvPr/>
          </p:nvCxnSpPr>
          <p:spPr bwMode="auto">
            <a:xfrm flipH="1" flipV="1">
              <a:off x="3505200" y="3708400"/>
              <a:ext cx="838200" cy="1016000"/>
            </a:xfrm>
            <a:prstGeom prst="line">
              <a:avLst/>
            </a:prstGeom>
            <a:ln w="4762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C228BC5-4E49-D8D0-4235-8ED66E26D469}"/>
                </a:ext>
              </a:extLst>
            </p:cNvPr>
            <p:cNvCxnSpPr/>
            <p:nvPr/>
          </p:nvCxnSpPr>
          <p:spPr bwMode="auto">
            <a:xfrm flipH="1" flipV="1">
              <a:off x="7239000" y="2247900"/>
              <a:ext cx="838200" cy="1016000"/>
            </a:xfrm>
            <a:prstGeom prst="line">
              <a:avLst/>
            </a:prstGeom>
            <a:ln w="4762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25D170A-1AAA-541E-549D-2D9C081B046F}"/>
                </a:ext>
              </a:extLst>
            </p:cNvPr>
            <p:cNvCxnSpPr/>
            <p:nvPr/>
          </p:nvCxnSpPr>
          <p:spPr bwMode="auto">
            <a:xfrm flipH="1">
              <a:off x="2362200" y="2057400"/>
              <a:ext cx="4419600" cy="0"/>
            </a:xfrm>
            <a:prstGeom prst="line">
              <a:avLst/>
            </a:prstGeom>
            <a:ln w="4762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75304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D4523-394F-4DC9-B980-B54D16140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Kruskal’s algorithm (Pseudocode)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832448-4331-44CC-AC3B-A4E0FC938A86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93D90C-9CA6-4B64-9B73-90CD327F47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424940"/>
            <a:ext cx="8854440" cy="480822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556360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7B0F8-F5C6-4AB5-9C29-1B5C39ABB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Checking for connectivity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020A78-6072-4934-B1BA-9CFEAA6C7E52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09600" y="1219200"/>
                <a:ext cx="11277600" cy="4937760"/>
              </a:xfrm>
            </p:spPr>
            <p:txBody>
              <a:bodyPr/>
              <a:lstStyle/>
              <a:p>
                <a:r>
                  <a:rPr lang="en-US" sz="2400" dirty="0"/>
                  <a:t>Each iteration: need to check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400" dirty="0"/>
                  <a:t> are already connected in current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𝑚𝑠𝑡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lvl="1"/>
                <a:endParaRPr lang="en-US" sz="2000" dirty="0"/>
              </a:p>
              <a:p>
                <a:r>
                  <a:rPr lang="en-US" sz="2400" dirty="0"/>
                  <a:t>We can do a BFS/DFS on each iteration 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100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1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1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1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100" b="0" i="1" smtClean="0">
                                <a:latin typeface="Cambria Math" panose="02040503050406030204" pitchFamily="18" charset="0"/>
                              </a:rPr>
                              <m:t>𝑚𝑠𝑡</m:t>
                            </m:r>
                          </m:sub>
                        </m:sSub>
                      </m:e>
                    </m:d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100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1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</m:oMath>
                </a14:m>
                <a:r>
                  <a:rPr lang="en-US" sz="2100" dirty="0"/>
                  <a:t> each time</a:t>
                </a:r>
              </a:p>
              <a:p>
                <a:pPr lvl="1"/>
                <a:r>
                  <a:rPr lang="en-US" sz="2100" dirty="0">
                    <a:solidFill>
                      <a:srgbClr val="700000"/>
                    </a:solidFill>
                  </a:rPr>
                  <a:t>Expensive! </a:t>
                </a:r>
              </a:p>
              <a:p>
                <a:pPr lvl="1"/>
                <a:endParaRPr lang="en-US" sz="2100" dirty="0"/>
              </a:p>
              <a:p>
                <a:r>
                  <a:rPr lang="en-US" sz="2400" dirty="0"/>
                  <a:t>Again, remember:</a:t>
                </a:r>
              </a:p>
              <a:p>
                <a:pPr lvl="1"/>
                <a:r>
                  <a:rPr lang="en-US" sz="2100" dirty="0"/>
                  <a:t>If you’re computing something once, use a fast algorithm</a:t>
                </a:r>
              </a:p>
              <a:p>
                <a:pPr lvl="1"/>
                <a:r>
                  <a:rPr lang="en-US" sz="2100" dirty="0"/>
                  <a:t>If you’re computing it repeatedly, consider a </a:t>
                </a:r>
                <a:r>
                  <a:rPr lang="en-US" sz="2100" dirty="0">
                    <a:solidFill>
                      <a:srgbClr val="00B050"/>
                    </a:solidFill>
                  </a:rPr>
                  <a:t>data structure</a:t>
                </a:r>
                <a:r>
                  <a:rPr lang="en-US" sz="2100" dirty="0"/>
                  <a:t>! 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020A78-6072-4934-B1BA-9CFEAA6C7E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09600" y="1219200"/>
                <a:ext cx="11277600" cy="4937760"/>
              </a:xfrm>
              <a:blipFill>
                <a:blip r:embed="rId2"/>
                <a:stretch>
                  <a:fillRect l="-378" t="-988" r="-3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6732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A5FC0-3C20-4484-BBA4-ADB91D277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Disjoint Set Forests 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2B6B9FD-DD92-4F19-A3C0-7137DAEBC55D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Represent a collection of disjoint sets over a set of elements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1,5, 6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2, 3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d>
                      </m:e>
                    </m:d>
                  </m:oMath>
                </a14:m>
                <a:endParaRPr lang="en-US" b="0" dirty="0"/>
              </a:p>
              <a:p>
                <a:endParaRPr lang="en-US" dirty="0"/>
              </a:p>
              <a:p>
                <a:r>
                  <a:rPr lang="en-US" dirty="0"/>
                  <a:t>Two operations: </a:t>
                </a: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.union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):  Union the sets containing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.</a:t>
                </a:r>
                <a:r>
                  <a:rPr lang="en-US" dirty="0" err="1">
                    <a:solidFill>
                      <a:schemeClr val="tx1"/>
                    </a:solidFill>
                  </a:rPr>
                  <a:t>in_same_set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):  return </a:t>
                </a:r>
                <a:r>
                  <a:rPr lang="en-US" dirty="0">
                    <a:solidFill>
                      <a:srgbClr val="00B050"/>
                    </a:solidFill>
                  </a:rPr>
                  <a:t>True</a:t>
                </a:r>
                <a:r>
                  <a:rPr lang="en-US" dirty="0"/>
                  <a:t>/</a:t>
                </a:r>
                <a:r>
                  <a:rPr lang="en-US" dirty="0">
                    <a:solidFill>
                      <a:srgbClr val="00B050"/>
                    </a:solidFill>
                  </a:rPr>
                  <a:t>False</a:t>
                </a:r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are in the same set</a:t>
                </a:r>
              </a:p>
              <a:p>
                <a:pPr lvl="2"/>
                <a:r>
                  <a:rPr lang="en-US" dirty="0"/>
                  <a:t>Typically, this is implemented by an operation .find(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), which returns the representative of the set containing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.  </a:t>
                </a:r>
              </a:p>
              <a:p>
                <a:pPr lvl="2"/>
                <a:endParaRPr lang="en-US" dirty="0"/>
              </a:p>
              <a:p>
                <a:r>
                  <a:rPr lang="en-US" dirty="0"/>
                  <a:t>In the literature, this is also commonly referred to as the union-find data structure to maintain dynamic disjoint sets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2B6B9FD-DD92-4F19-A3C0-7137DAEBC5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500" t="-1111" r="-9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4552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DCDCD-D4A5-438A-8DE3-1DF282CB5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35DC6-7A26-4824-BAA6-3A2A7B3803D3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/>
            <a:r>
              <a:rPr lang="en-US" sz="1800" b="0" i="0" u="none" strike="noStrike" baseline="0" dirty="0">
                <a:solidFill>
                  <a:srgbClr val="666666"/>
                </a:solidFill>
                <a:latin typeface="FiraMono-Regular-Identity-H"/>
              </a:rPr>
              <a:t>&gt;&gt;&gt; </a:t>
            </a:r>
            <a:r>
              <a:rPr lang="en-US" sz="1800" b="0" i="1" u="none" strike="noStrike" baseline="0" dirty="0">
                <a:solidFill>
                  <a:srgbClr val="408080"/>
                </a:solidFill>
                <a:latin typeface="FiraMono-Oblique-Identity-H"/>
              </a:rPr>
              <a:t># create a DSF with {{0}, {1}, {2}, {3}, {4}, {5}}</a:t>
            </a:r>
          </a:p>
          <a:p>
            <a:pPr algn="l"/>
            <a:r>
              <a:rPr lang="nb-NO" sz="1800" b="0" i="0" u="none" strike="noStrike" baseline="0" dirty="0">
                <a:solidFill>
                  <a:srgbClr val="666666"/>
                </a:solidFill>
                <a:latin typeface="FiraMono-Regular-Identity-H"/>
              </a:rPr>
              <a:t>&gt;&gt;&gt; </a:t>
            </a:r>
            <a:r>
              <a:rPr lang="nb-NO" sz="1800" b="0" i="0" u="none" strike="noStrike" baseline="0" dirty="0">
                <a:solidFill>
                  <a:srgbClr val="000000"/>
                </a:solidFill>
                <a:latin typeface="FiraMono-Regular-Identity-H"/>
              </a:rPr>
              <a:t>dsf </a:t>
            </a:r>
            <a:r>
              <a:rPr lang="nb-NO" sz="1800" b="0" i="0" u="none" strike="noStrike" baseline="0" dirty="0">
                <a:solidFill>
                  <a:srgbClr val="666666"/>
                </a:solidFill>
                <a:latin typeface="FiraMono-Regular-Identity-H"/>
              </a:rPr>
              <a:t>= </a:t>
            </a:r>
            <a:r>
              <a:rPr lang="nb-NO" sz="1800" b="0" i="0" u="none" strike="noStrike" baseline="0" dirty="0">
                <a:solidFill>
                  <a:srgbClr val="000000"/>
                </a:solidFill>
                <a:latin typeface="FiraMono-Regular-Identity-H"/>
              </a:rPr>
              <a:t>DisjointSetForest([</a:t>
            </a:r>
            <a:r>
              <a:rPr lang="nb-NO" sz="1800" b="0" i="0" u="none" strike="noStrike" baseline="0" dirty="0">
                <a:solidFill>
                  <a:srgbClr val="666666"/>
                </a:solidFill>
                <a:latin typeface="FiraMono-Regular-Identity-H"/>
              </a:rPr>
              <a:t>0</a:t>
            </a:r>
            <a:r>
              <a:rPr lang="nb-NO" sz="1800" b="0" i="0" u="none" strike="noStrike" baseline="0" dirty="0">
                <a:solidFill>
                  <a:srgbClr val="000000"/>
                </a:solidFill>
                <a:latin typeface="FiraMono-Regular-Identity-H"/>
              </a:rPr>
              <a:t>, </a:t>
            </a:r>
            <a:r>
              <a:rPr lang="nb-NO" sz="1800" b="0" i="0" u="none" strike="noStrike" baseline="0" dirty="0">
                <a:solidFill>
                  <a:srgbClr val="666666"/>
                </a:solidFill>
                <a:latin typeface="FiraMono-Regular-Identity-H"/>
              </a:rPr>
              <a:t>1</a:t>
            </a:r>
            <a:r>
              <a:rPr lang="nb-NO" sz="1800" b="0" i="0" u="none" strike="noStrike" baseline="0" dirty="0">
                <a:solidFill>
                  <a:srgbClr val="000000"/>
                </a:solidFill>
                <a:latin typeface="FiraMono-Regular-Identity-H"/>
              </a:rPr>
              <a:t>, </a:t>
            </a:r>
            <a:r>
              <a:rPr lang="nb-NO" sz="1800" b="0" i="0" u="none" strike="noStrike" baseline="0" dirty="0">
                <a:solidFill>
                  <a:srgbClr val="666666"/>
                </a:solidFill>
                <a:latin typeface="FiraMono-Regular-Identity-H"/>
              </a:rPr>
              <a:t>2</a:t>
            </a:r>
            <a:r>
              <a:rPr lang="nb-NO" sz="1800" b="0" i="0" u="none" strike="noStrike" baseline="0" dirty="0">
                <a:solidFill>
                  <a:srgbClr val="000000"/>
                </a:solidFill>
                <a:latin typeface="FiraMono-Regular-Identity-H"/>
              </a:rPr>
              <a:t>, </a:t>
            </a:r>
            <a:r>
              <a:rPr lang="nb-NO" sz="1800" b="0" i="0" u="none" strike="noStrike" baseline="0" dirty="0">
                <a:solidFill>
                  <a:srgbClr val="666666"/>
                </a:solidFill>
                <a:latin typeface="FiraMono-Regular-Identity-H"/>
              </a:rPr>
              <a:t>3</a:t>
            </a:r>
            <a:r>
              <a:rPr lang="nb-NO" sz="1800" b="0" i="0" u="none" strike="noStrike" baseline="0" dirty="0">
                <a:solidFill>
                  <a:srgbClr val="000000"/>
                </a:solidFill>
                <a:latin typeface="FiraMono-Regular-Identity-H"/>
              </a:rPr>
              <a:t>, </a:t>
            </a:r>
            <a:r>
              <a:rPr lang="nb-NO" sz="1800" b="0" i="0" u="none" strike="noStrike" baseline="0" dirty="0">
                <a:solidFill>
                  <a:srgbClr val="666666"/>
                </a:solidFill>
                <a:latin typeface="FiraMono-Regular-Identity-H"/>
              </a:rPr>
              <a:t>4</a:t>
            </a:r>
            <a:r>
              <a:rPr lang="nb-NO" sz="1800" b="0" i="0" u="none" strike="noStrike" baseline="0" dirty="0">
                <a:solidFill>
                  <a:srgbClr val="000000"/>
                </a:solidFill>
                <a:latin typeface="FiraMono-Regular-Identity-H"/>
              </a:rPr>
              <a:t>, </a:t>
            </a:r>
            <a:r>
              <a:rPr lang="nb-NO" sz="1800" b="0" i="0" u="none" strike="noStrike" baseline="0" dirty="0">
                <a:solidFill>
                  <a:srgbClr val="666666"/>
                </a:solidFill>
                <a:latin typeface="FiraMono-Regular-Identity-H"/>
              </a:rPr>
              <a:t>5</a:t>
            </a:r>
            <a:r>
              <a:rPr lang="nb-NO" sz="1800" b="0" i="0" u="none" strike="noStrike" baseline="0" dirty="0">
                <a:solidFill>
                  <a:srgbClr val="000000"/>
                </a:solidFill>
                <a:latin typeface="FiraMono-Regular-Identity-H"/>
              </a:rPr>
              <a:t>])</a:t>
            </a:r>
          </a:p>
          <a:p>
            <a:pPr algn="l"/>
            <a:r>
              <a:rPr lang="en-US" sz="1800" b="0" i="0" u="none" strike="noStrike" baseline="0" dirty="0">
                <a:solidFill>
                  <a:srgbClr val="666666"/>
                </a:solidFill>
                <a:latin typeface="FiraMono-Regular-Identity-H"/>
              </a:rPr>
              <a:t>&gt;&gt;&gt;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FiraMono-Regular-Identity-H"/>
              </a:rPr>
              <a:t>dsf</a:t>
            </a:r>
            <a:r>
              <a:rPr lang="en-US" sz="1800" b="0" i="0" u="none" strike="noStrike" baseline="0" dirty="0" err="1">
                <a:solidFill>
                  <a:srgbClr val="666666"/>
                </a:solidFill>
                <a:latin typeface="FiraMono-Regular-Identity-H"/>
              </a:rPr>
              <a:t>.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FiraMono-Regular-Identity-H"/>
              </a:rPr>
              <a:t>union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FiraMono-Regular-Identity-H"/>
              </a:rPr>
              <a:t>(</a:t>
            </a:r>
            <a:r>
              <a:rPr lang="en-US" sz="1800" b="0" i="0" u="none" strike="noStrike" baseline="0" dirty="0">
                <a:solidFill>
                  <a:srgbClr val="666666"/>
                </a:solidFill>
                <a:latin typeface="FiraMono-Regular-Identity-H"/>
              </a:rPr>
              <a:t>0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FiraMono-Regular-Identity-H"/>
              </a:rPr>
              <a:t>, </a:t>
            </a:r>
            <a:r>
              <a:rPr lang="en-US" sz="1800" b="0" i="0" u="none" strike="noStrike" baseline="0" dirty="0">
                <a:solidFill>
                  <a:srgbClr val="666666"/>
                </a:solidFill>
                <a:latin typeface="FiraMono-Regular-Identity-H"/>
              </a:rPr>
              <a:t>3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FiraMono-Regular-Identity-H"/>
              </a:rPr>
              <a:t>)</a:t>
            </a:r>
          </a:p>
          <a:p>
            <a:pPr algn="l"/>
            <a:r>
              <a:rPr lang="en-US" sz="1800" b="0" i="0" u="none" strike="noStrike" baseline="0" dirty="0">
                <a:solidFill>
                  <a:srgbClr val="666666"/>
                </a:solidFill>
                <a:latin typeface="FiraMono-Regular-Identity-H"/>
              </a:rPr>
              <a:t>&gt;&gt;&gt;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FiraMono-Regular-Identity-H"/>
              </a:rPr>
              <a:t>dsf</a:t>
            </a:r>
            <a:r>
              <a:rPr lang="en-US" sz="1800" b="0" i="0" u="none" strike="noStrike" baseline="0" dirty="0" err="1">
                <a:solidFill>
                  <a:srgbClr val="666666"/>
                </a:solidFill>
                <a:latin typeface="FiraMono-Regular-Identity-H"/>
              </a:rPr>
              <a:t>.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FiraMono-Regular-Identity-H"/>
              </a:rPr>
              <a:t>union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FiraMono-Regular-Identity-H"/>
              </a:rPr>
              <a:t>(</a:t>
            </a:r>
            <a:r>
              <a:rPr lang="en-US" sz="1800" b="0" i="0" u="none" strike="noStrike" baseline="0" dirty="0">
                <a:solidFill>
                  <a:srgbClr val="666666"/>
                </a:solidFill>
                <a:latin typeface="FiraMono-Regular-Identity-H"/>
              </a:rPr>
              <a:t>1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FiraMono-Regular-Identity-H"/>
              </a:rPr>
              <a:t>, </a:t>
            </a:r>
            <a:r>
              <a:rPr lang="en-US" sz="1800" b="0" i="0" u="none" strike="noStrike" baseline="0" dirty="0">
                <a:solidFill>
                  <a:srgbClr val="666666"/>
                </a:solidFill>
                <a:latin typeface="FiraMono-Regular-Identity-H"/>
              </a:rPr>
              <a:t>4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FiraMono-Regular-Identity-H"/>
              </a:rPr>
              <a:t>)</a:t>
            </a:r>
          </a:p>
          <a:p>
            <a:pPr algn="l"/>
            <a:r>
              <a:rPr lang="en-US" sz="1800" b="0" i="0" u="none" strike="noStrike" baseline="0" dirty="0">
                <a:solidFill>
                  <a:srgbClr val="666666"/>
                </a:solidFill>
                <a:latin typeface="FiraMono-Regular-Identity-H"/>
              </a:rPr>
              <a:t>&gt;&gt;&gt;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FiraMono-Regular-Identity-H"/>
              </a:rPr>
              <a:t>dsf</a:t>
            </a:r>
            <a:r>
              <a:rPr lang="en-US" sz="1800" b="0" i="0" u="none" strike="noStrike" baseline="0" dirty="0" err="1">
                <a:solidFill>
                  <a:srgbClr val="666666"/>
                </a:solidFill>
                <a:latin typeface="FiraMono-Regular-Identity-H"/>
              </a:rPr>
              <a:t>.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FiraMono-Regular-Identity-H"/>
              </a:rPr>
              <a:t>union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FiraMono-Regular-Identity-H"/>
              </a:rPr>
              <a:t>(</a:t>
            </a:r>
            <a:r>
              <a:rPr lang="en-US" sz="1800" b="0" i="0" u="none" strike="noStrike" baseline="0" dirty="0">
                <a:solidFill>
                  <a:srgbClr val="666666"/>
                </a:solidFill>
                <a:latin typeface="FiraMono-Regular-Identity-H"/>
              </a:rPr>
              <a:t>3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FiraMono-Regular-Identity-H"/>
              </a:rPr>
              <a:t>, </a:t>
            </a:r>
            <a:r>
              <a:rPr lang="en-US" sz="1800" b="0" i="0" u="none" strike="noStrike" baseline="0" dirty="0">
                <a:solidFill>
                  <a:srgbClr val="666666"/>
                </a:solidFill>
                <a:latin typeface="FiraMono-Regular-Identity-H"/>
              </a:rPr>
              <a:t>1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FiraMono-Regular-Identity-H"/>
              </a:rPr>
              <a:t>)</a:t>
            </a:r>
          </a:p>
          <a:p>
            <a:pPr algn="l"/>
            <a:r>
              <a:rPr lang="en-US" sz="1800" b="0" i="0" u="none" strike="noStrike" baseline="0" dirty="0">
                <a:solidFill>
                  <a:srgbClr val="666666"/>
                </a:solidFill>
                <a:latin typeface="FiraMono-Regular-Identity-H"/>
              </a:rPr>
              <a:t>&gt;&gt;&gt;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FiraMono-Regular-Identity-H"/>
              </a:rPr>
              <a:t>dsf</a:t>
            </a:r>
            <a:r>
              <a:rPr lang="en-US" sz="1800" b="0" i="0" u="none" strike="noStrike" baseline="0" dirty="0" err="1">
                <a:solidFill>
                  <a:srgbClr val="666666"/>
                </a:solidFill>
                <a:latin typeface="FiraMono-Regular-Identity-H"/>
              </a:rPr>
              <a:t>.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FiraMono-Regular-Identity-H"/>
              </a:rPr>
              <a:t>union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FiraMono-Regular-Identity-H"/>
              </a:rPr>
              <a:t>(</a:t>
            </a:r>
            <a:r>
              <a:rPr lang="en-US" sz="1800" b="0" i="0" u="none" strike="noStrike" baseline="0" dirty="0">
                <a:solidFill>
                  <a:srgbClr val="666666"/>
                </a:solidFill>
                <a:latin typeface="FiraMono-Regular-Identity-H"/>
              </a:rPr>
              <a:t>2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FiraMono-Regular-Identity-H"/>
              </a:rPr>
              <a:t>, </a:t>
            </a:r>
            <a:r>
              <a:rPr lang="en-US" sz="1800" b="0" i="0" u="none" strike="noStrike" baseline="0" dirty="0">
                <a:solidFill>
                  <a:srgbClr val="666666"/>
                </a:solidFill>
                <a:latin typeface="FiraMono-Regular-Identity-H"/>
              </a:rPr>
              <a:t>5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FiraMono-Regular-Identity-H"/>
              </a:rPr>
              <a:t>)</a:t>
            </a:r>
          </a:p>
          <a:p>
            <a:pPr algn="l"/>
            <a:r>
              <a:rPr lang="en-US" sz="1800" b="0" i="0" u="none" strike="noStrike" baseline="0" dirty="0">
                <a:solidFill>
                  <a:srgbClr val="666666"/>
                </a:solidFill>
                <a:latin typeface="FiraMono-Regular-Identity-H"/>
              </a:rPr>
              <a:t>&gt;&gt;&gt; </a:t>
            </a:r>
            <a:r>
              <a:rPr lang="en-US" sz="1800" b="0" i="1" u="none" strike="noStrike" baseline="0" dirty="0">
                <a:solidFill>
                  <a:srgbClr val="408080"/>
                </a:solidFill>
                <a:latin typeface="FiraMono-Oblique-Identity-H"/>
              </a:rPr>
              <a:t># </a:t>
            </a:r>
            <a:r>
              <a:rPr lang="en-US" sz="1800" b="0" i="1" u="none" strike="noStrike" baseline="0" dirty="0" err="1">
                <a:solidFill>
                  <a:srgbClr val="408080"/>
                </a:solidFill>
                <a:latin typeface="FiraMono-Oblique-Identity-H"/>
              </a:rPr>
              <a:t>dsf</a:t>
            </a:r>
            <a:r>
              <a:rPr lang="en-US" sz="1800" b="0" i="1" u="none" strike="noStrike" baseline="0" dirty="0">
                <a:solidFill>
                  <a:srgbClr val="408080"/>
                </a:solidFill>
                <a:latin typeface="FiraMono-Oblique-Identity-H"/>
              </a:rPr>
              <a:t> now represents {{0, 1, 3, 4}, {2, 5}}</a:t>
            </a:r>
          </a:p>
          <a:p>
            <a:pPr algn="l"/>
            <a:r>
              <a:rPr lang="nn-NO" sz="1800" b="0" i="0" u="none" strike="noStrike" baseline="0" dirty="0">
                <a:solidFill>
                  <a:srgbClr val="666666"/>
                </a:solidFill>
                <a:latin typeface="FiraMono-Regular-Identity-H"/>
              </a:rPr>
              <a:t>&gt;&gt;&gt; </a:t>
            </a:r>
            <a:r>
              <a:rPr lang="nn-NO" sz="1800" b="0" i="0" u="none" strike="noStrike" baseline="0" dirty="0">
                <a:solidFill>
                  <a:srgbClr val="000000"/>
                </a:solidFill>
                <a:latin typeface="FiraMono-Regular-Identity-H"/>
              </a:rPr>
              <a:t>dsf</a:t>
            </a:r>
            <a:r>
              <a:rPr lang="nn-NO" sz="1800" b="0" i="0" u="none" strike="noStrike" baseline="0" dirty="0">
                <a:solidFill>
                  <a:srgbClr val="666666"/>
                </a:solidFill>
                <a:latin typeface="FiraMono-Regular-Identity-H"/>
              </a:rPr>
              <a:t>.</a:t>
            </a:r>
            <a:r>
              <a:rPr lang="nn-NO" sz="1800" b="0" i="0" u="none" strike="noStrike" baseline="0" dirty="0">
                <a:solidFill>
                  <a:srgbClr val="000000"/>
                </a:solidFill>
                <a:latin typeface="FiraMono-Regular-Identity-H"/>
              </a:rPr>
              <a:t>in_same_set(</a:t>
            </a:r>
            <a:r>
              <a:rPr lang="nn-NO" sz="1800" b="0" i="0" u="none" strike="noStrike" baseline="0" dirty="0">
                <a:solidFill>
                  <a:srgbClr val="666666"/>
                </a:solidFill>
                <a:latin typeface="FiraMono-Regular-Identity-H"/>
              </a:rPr>
              <a:t>0</a:t>
            </a:r>
            <a:r>
              <a:rPr lang="nn-NO" sz="1800" b="0" i="0" u="none" strike="noStrike" baseline="0" dirty="0">
                <a:solidFill>
                  <a:srgbClr val="000000"/>
                </a:solidFill>
                <a:latin typeface="FiraMono-Regular-Identity-H"/>
              </a:rPr>
              <a:t>, </a:t>
            </a:r>
            <a:r>
              <a:rPr lang="nn-NO" sz="1800" b="0" i="0" u="none" strike="noStrike" baseline="0" dirty="0">
                <a:solidFill>
                  <a:srgbClr val="666666"/>
                </a:solidFill>
                <a:latin typeface="FiraMono-Regular-Identity-H"/>
              </a:rPr>
              <a:t>3</a:t>
            </a:r>
            <a:r>
              <a:rPr lang="nn-NO" sz="1800" b="0" i="0" u="none" strike="noStrike" baseline="0" dirty="0">
                <a:solidFill>
                  <a:srgbClr val="000000"/>
                </a:solidFill>
                <a:latin typeface="FiraMono-Regular-Identity-H"/>
              </a:rPr>
              <a:t>)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8000"/>
                </a:solidFill>
                <a:latin typeface="FiraMono-Medium-Identity-H"/>
              </a:rPr>
              <a:t>True</a:t>
            </a:r>
          </a:p>
          <a:p>
            <a:pPr algn="l"/>
            <a:r>
              <a:rPr lang="nn-NO" sz="1800" b="0" i="0" u="none" strike="noStrike" baseline="0" dirty="0">
                <a:solidFill>
                  <a:srgbClr val="666666"/>
                </a:solidFill>
                <a:latin typeface="FiraMono-Regular-Identity-H"/>
              </a:rPr>
              <a:t>&gt;&gt;&gt; </a:t>
            </a:r>
            <a:r>
              <a:rPr lang="nn-NO" sz="1800" b="0" i="0" u="none" strike="noStrike" baseline="0" dirty="0">
                <a:solidFill>
                  <a:srgbClr val="000000"/>
                </a:solidFill>
                <a:latin typeface="FiraMono-Regular-Identity-H"/>
              </a:rPr>
              <a:t>dsf</a:t>
            </a:r>
            <a:r>
              <a:rPr lang="nn-NO" sz="1800" b="0" i="0" u="none" strike="noStrike" baseline="0" dirty="0">
                <a:solidFill>
                  <a:srgbClr val="666666"/>
                </a:solidFill>
                <a:latin typeface="FiraMono-Regular-Identity-H"/>
              </a:rPr>
              <a:t>.</a:t>
            </a:r>
            <a:r>
              <a:rPr lang="nn-NO" sz="1800" b="0" i="0" u="none" strike="noStrike" baseline="0" dirty="0">
                <a:solidFill>
                  <a:srgbClr val="000000"/>
                </a:solidFill>
                <a:latin typeface="FiraMono-Regular-Identity-H"/>
              </a:rPr>
              <a:t>in_same_set(</a:t>
            </a:r>
            <a:r>
              <a:rPr lang="nn-NO" sz="1800" b="0" i="0" u="none" strike="noStrike" baseline="0" dirty="0">
                <a:solidFill>
                  <a:srgbClr val="666666"/>
                </a:solidFill>
                <a:latin typeface="FiraMono-Regular-Identity-H"/>
              </a:rPr>
              <a:t>0</a:t>
            </a:r>
            <a:r>
              <a:rPr lang="nn-NO" sz="1800" b="0" i="0" u="none" strike="noStrike" baseline="0" dirty="0">
                <a:solidFill>
                  <a:srgbClr val="000000"/>
                </a:solidFill>
                <a:latin typeface="FiraMono-Regular-Identity-H"/>
              </a:rPr>
              <a:t>, </a:t>
            </a:r>
            <a:r>
              <a:rPr lang="nn-NO" sz="1800" b="0" i="0" u="none" strike="noStrike" baseline="0" dirty="0">
                <a:solidFill>
                  <a:srgbClr val="666666"/>
                </a:solidFill>
                <a:latin typeface="FiraMono-Regular-Identity-H"/>
              </a:rPr>
              <a:t>2</a:t>
            </a:r>
            <a:r>
              <a:rPr lang="nn-NO" sz="1800" b="0" i="0" u="none" strike="noStrike" baseline="0" dirty="0">
                <a:solidFill>
                  <a:srgbClr val="000000"/>
                </a:solidFill>
                <a:latin typeface="FiraMono-Regular-Identity-H"/>
              </a:rPr>
              <a:t>)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8000"/>
                </a:solidFill>
                <a:latin typeface="FiraMono-Medium-Identity-H"/>
              </a:rPr>
              <a:t>False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911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298F3-FD3B-4678-8143-51D030695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Disjoint Set Forests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E8C4FA-3DC1-49A7-B72D-A79CF8EC01D1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Each operation takes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time, 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is the number of objects in the collection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: inverse Ackermann function</a:t>
                </a:r>
              </a:p>
              <a:p>
                <a:pPr lvl="1"/>
                <a:r>
                  <a:rPr lang="en-US" dirty="0"/>
                  <a:t>It grows very </a:t>
                </a:r>
                <a:r>
                  <a:rPr lang="en-US" dirty="0" err="1"/>
                  <a:t>very</a:t>
                </a:r>
                <a:r>
                  <a:rPr lang="en-US" dirty="0"/>
                  <a:t> </a:t>
                </a:r>
                <a:r>
                  <a:rPr lang="en-US" dirty="0" err="1"/>
                  <a:t>very</a:t>
                </a:r>
                <a:r>
                  <a:rPr lang="en-US" dirty="0"/>
                  <a:t> slowly.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𝑜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While asymptotically, it grows faster than a constant function, effectively in practice, for any number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we can imagine,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is essentially a constant.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E8C4FA-3DC1-49A7-B72D-A79CF8EC01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500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89133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6DFBF-2039-4347-B46D-D26B2FCD8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Disjoint Set Forest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F366151-10C5-4496-A42E-22B62775D831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Can be used to keep track of connected components (CCs) of a dynamic graph</a:t>
                </a:r>
              </a:p>
              <a:p>
                <a:endParaRPr lang="en-US" dirty="0"/>
              </a:p>
              <a:p>
                <a:r>
                  <a:rPr lang="en-US" dirty="0"/>
                  <a:t>Nodes of CCs are disjoint sets</a:t>
                </a:r>
              </a:p>
              <a:p>
                <a:pPr lvl="1"/>
                <a:r>
                  <a:rPr lang="en-US" dirty="0"/>
                  <a:t>Add an edge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chemeClr val="tx1"/>
                    </a:solidFill>
                  </a:rPr>
                  <a:t>.union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Check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are connected: </a:t>
                </a:r>
                <a:r>
                  <a:rPr lang="en-US" dirty="0">
                    <a:solidFill>
                      <a:schemeClr val="tx1"/>
                    </a:solidFill>
                  </a:rPr>
                  <a:t>.i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_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same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_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set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To check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are already connected: </a:t>
                </a:r>
              </a:p>
              <a:p>
                <a:pPr lvl="1"/>
                <a:r>
                  <a:rPr lang="en-US" dirty="0"/>
                  <a:t>BFS/DFS: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each time</a:t>
                </a:r>
              </a:p>
              <a:p>
                <a:pPr lvl="1"/>
                <a:r>
                  <a:rPr lang="en-US" dirty="0"/>
                  <a:t>Disjoin set forest: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dirty="0"/>
                  <a:t> each time (essentially like constant in practice, but not asymptotically!)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F366151-10C5-4496-A42E-22B62775D8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500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64837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2CE1C-4030-4DBE-89EF-FE12FB227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Kruskal’s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BF4686-90C2-4B34-8A58-E335D82CCDB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DE9BD2-46C9-4E2B-8F1B-75CAB40332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295400"/>
            <a:ext cx="7795260" cy="5196840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834834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3C9E6-0561-4D35-B190-027A260E3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complexity of Kruskal’s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1376DC-B433-49E9-8059-5B21131B745B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Assume graph is connected.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</m:oMath>
                </a14:m>
                <a:endParaRPr lang="en-US" b="0" dirty="0"/>
              </a:p>
              <a:p>
                <a:endParaRPr lang="en-US" b="0" dirty="0"/>
              </a:p>
              <a:p>
                <a:r>
                  <a:rPr lang="en-US" dirty="0"/>
                  <a:t>Kruskal’s algorithm takes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fun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fun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𝑡𝑖𝑚𝑒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Dominated by sorting the edges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Note: if graph is disconnected, then Kruskal’s algorithm produces </a:t>
                </a:r>
                <a:r>
                  <a:rPr lang="en-US" i="1" dirty="0">
                    <a:solidFill>
                      <a:srgbClr val="00B050"/>
                    </a:solidFill>
                  </a:rPr>
                  <a:t>a minimum spanning forest.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1376DC-B433-49E9-8059-5B21131B74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500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0250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F6649-5A64-45D6-A6CA-8E8A3A6B0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Previously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494781-9569-4BCE-B3A3-2C8EB0F996BF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Given a weighted undirected graph </a:t>
                </a:r>
              </a:p>
              <a:p>
                <a:pPr lvl="1"/>
                <a:r>
                  <a:rPr lang="en-US" dirty="0">
                    <a:solidFill>
                      <a:srgbClr val="700000"/>
                    </a:solidFill>
                  </a:rPr>
                  <a:t>Prim’s</a:t>
                </a:r>
                <a:r>
                  <a:rPr lang="en-US" dirty="0"/>
                  <a:t> algorithm to compute the minimum spanning tree (MST)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time</a:t>
                </a:r>
              </a:p>
              <a:p>
                <a:pPr lvl="2"/>
                <a:r>
                  <a:rPr lang="en-US" dirty="0"/>
                  <a:t>It is a greedy algorithm</a:t>
                </a:r>
              </a:p>
              <a:p>
                <a:pPr lvl="2"/>
                <a:endParaRPr lang="en-US" dirty="0"/>
              </a:p>
              <a:p>
                <a:pPr lvl="2"/>
                <a:endParaRPr lang="en-US" dirty="0"/>
              </a:p>
              <a:p>
                <a:r>
                  <a:rPr lang="en-US" dirty="0"/>
                  <a:t>Today: </a:t>
                </a:r>
              </a:p>
              <a:p>
                <a:pPr lvl="1"/>
                <a:r>
                  <a:rPr lang="en-US" dirty="0"/>
                  <a:t>Yet another greedy algorithm to compute MST, called </a:t>
                </a:r>
                <a:r>
                  <a:rPr lang="en-US" dirty="0">
                    <a:solidFill>
                      <a:srgbClr val="700000"/>
                    </a:solidFill>
                  </a:rPr>
                  <a:t>Kruskal’s</a:t>
                </a:r>
                <a:r>
                  <a:rPr lang="en-US" dirty="0"/>
                  <a:t> algorithm</a:t>
                </a:r>
              </a:p>
              <a:p>
                <a:pPr lvl="1"/>
                <a:r>
                  <a:rPr lang="en-US" dirty="0"/>
                  <a:t>Relation to hierarchical clustering </a:t>
                </a:r>
              </a:p>
              <a:p>
                <a:pPr lvl="1"/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494781-9569-4BCE-B3A3-2C8EB0F996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667" t="-1111" r="-1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05058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AEE3F-3CEA-406B-B844-B042C223C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Kruskal’s vs. Prim’s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4E1875-A087-45EA-89C1-4A612D038EB4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Time complexity: </a:t>
                </a:r>
              </a:p>
              <a:p>
                <a:pPr lvl="1"/>
                <a:r>
                  <a:rPr lang="en-US" dirty="0"/>
                  <a:t>Prim’s:  </a:t>
                </a:r>
              </a:p>
              <a:p>
                <a:pPr lvl="2"/>
                <a:r>
                  <a:rPr lang="en-US" dirty="0"/>
                  <a:t>Binary heap: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fun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fun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(=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if graph is connected)</a:t>
                </a:r>
              </a:p>
              <a:p>
                <a:pPr lvl="2"/>
                <a:r>
                  <a:rPr lang="en-US" dirty="0"/>
                  <a:t>Fibonacci heap: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fun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Kruskal’s: </a:t>
                </a:r>
              </a:p>
              <a:p>
                <a:pPr lvl="2"/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fun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(=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if graph is connected) </a:t>
                </a:r>
              </a:p>
              <a:p>
                <a:pPr lvl="1"/>
                <a:r>
                  <a:rPr lang="en-US" dirty="0"/>
                  <a:t>If graph is dense (</a:t>
                </a:r>
                <a:r>
                  <a:rPr lang="en-US" dirty="0" err="1"/>
                  <a:t>e.g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), then Prim’s with Fibonacci heap “wins” in asymptotic time complexity  </a:t>
                </a:r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In practice, Fibonacci heaps are hard to implement with high overhead. </a:t>
                </a:r>
              </a:p>
              <a:p>
                <a:pPr lvl="2"/>
                <a:r>
                  <a:rPr lang="en-US" dirty="0"/>
                  <a:t>Kruskal’s may be faster for smaller dense graphs 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4E1875-A087-45EA-89C1-4A612D038E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500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6280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AD14C-6D94-4048-8030-AF3B00C6A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438400"/>
            <a:ext cx="8229600" cy="990600"/>
          </a:xfrm>
        </p:spPr>
        <p:txBody>
          <a:bodyPr/>
          <a:lstStyle/>
          <a:p>
            <a:pPr algn="ctr"/>
            <a:r>
              <a:rPr lang="en-US" sz="3600" dirty="0"/>
              <a:t>MSTs and (hierarchical) clustering</a:t>
            </a:r>
          </a:p>
        </p:txBody>
      </p:sp>
    </p:spTree>
    <p:extLst>
      <p:ext uri="{BB962C8B-B14F-4D97-AF65-F5344CB8AC3E}">
        <p14:creationId xmlns:p14="http://schemas.microsoft.com/office/powerpoint/2010/main" val="21275372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D5194-C623-4B92-B7EC-54B9CD19B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Clustering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2077CF-6D8A-4885-8B79-B23D30E2B2BF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Identify the groups in data</a:t>
                </a:r>
              </a:p>
              <a:p>
                <a:r>
                  <a:rPr lang="en-US" dirty="0"/>
                  <a:t>We frame clustering as a loss minimization problem</a:t>
                </a:r>
              </a:p>
              <a:p>
                <a:pPr lvl="1"/>
                <a:r>
                  <a:rPr lang="en-US" dirty="0"/>
                  <a:t>Input: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data points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Goal:    assign each data point a color (red or blue, which is class labels) so that the distance between the closest pair of red and blue points is maximized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2077CF-6D8A-4885-8B79-B23D30E2B2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667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C2A8130F-1950-4EDB-BF76-87379F8ADF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3852552"/>
            <a:ext cx="2857500" cy="20193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A1A51BE-F298-4656-A7A4-C624B3B611B1}"/>
              </a:ext>
            </a:extLst>
          </p:cNvPr>
          <p:cNvSpPr txBox="1"/>
          <p:nvPr/>
        </p:nvSpPr>
        <p:spPr>
          <a:xfrm>
            <a:off x="2305050" y="5871852"/>
            <a:ext cx="2362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input points</a:t>
            </a:r>
          </a:p>
        </p:txBody>
      </p:sp>
    </p:spTree>
    <p:extLst>
      <p:ext uri="{BB962C8B-B14F-4D97-AF65-F5344CB8AC3E}">
        <p14:creationId xmlns:p14="http://schemas.microsoft.com/office/powerpoint/2010/main" val="16053591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639100-5BD5-FD0D-14AA-5E859499E5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B6A45-8DC4-E2AD-51ED-CC8091C40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Clustering problem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B24C07-F595-170C-7AA3-3AA89BA9F3C4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Identify the groups in data</a:t>
                </a:r>
              </a:p>
              <a:p>
                <a:r>
                  <a:rPr lang="en-US" dirty="0"/>
                  <a:t>We frame clustering as a loss minimization problem</a:t>
                </a:r>
              </a:p>
              <a:p>
                <a:pPr lvl="1"/>
                <a:r>
                  <a:rPr lang="en-US" dirty="0"/>
                  <a:t>Input: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data points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Goal:    assign each data point a color (red or blue, which is class labels) so that the distance between the closest pair of red and blue points is maximized 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B24C07-F595-170C-7AA3-3AA89BA9F3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500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317976C2-FFB2-E5AB-50E9-85C4B4ACFE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3852552"/>
            <a:ext cx="2857500" cy="20193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7FE51E0-357B-1B5D-447C-C66E589F5F19}"/>
              </a:ext>
            </a:extLst>
          </p:cNvPr>
          <p:cNvSpPr txBox="1"/>
          <p:nvPr/>
        </p:nvSpPr>
        <p:spPr>
          <a:xfrm>
            <a:off x="2305050" y="5871852"/>
            <a:ext cx="2362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input points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E0177B9-5D52-7F8F-F443-6A5382ADC7EE}"/>
              </a:ext>
            </a:extLst>
          </p:cNvPr>
          <p:cNvGrpSpPr/>
          <p:nvPr/>
        </p:nvGrpSpPr>
        <p:grpSpPr>
          <a:xfrm>
            <a:off x="6205270" y="3733800"/>
            <a:ext cx="2771454" cy="2499360"/>
            <a:chOff x="4681270" y="3733800"/>
            <a:chExt cx="2771454" cy="249936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C40F0FF-4903-505A-60B2-795047AE81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81270" y="3733800"/>
              <a:ext cx="2743200" cy="1990725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8E828B7-EB0F-476A-3795-76BE17B425C1}"/>
                </a:ext>
              </a:extLst>
            </p:cNvPr>
            <p:cNvSpPr txBox="1"/>
            <p:nvPr/>
          </p:nvSpPr>
          <p:spPr>
            <a:xfrm>
              <a:off x="5090524" y="5852160"/>
              <a:ext cx="23622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C00000"/>
                  </a:solidFill>
                </a:rPr>
                <a:t>bad clustering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3693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D5194-C623-4B92-B7EC-54B9CD19B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Clustering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2077CF-6D8A-4885-8B79-B23D30E2B2BF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Identify the groups in data</a:t>
                </a:r>
              </a:p>
              <a:p>
                <a:r>
                  <a:rPr lang="en-US" dirty="0"/>
                  <a:t>We frame clustering as a loss minimization problem</a:t>
                </a:r>
              </a:p>
              <a:p>
                <a:pPr lvl="1"/>
                <a:r>
                  <a:rPr lang="en-US" dirty="0"/>
                  <a:t>Input: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data points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Goal:    assign each data point a color (red or blue, which is class labels) so that the distance between the closest pair of red and blue points is maximized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2077CF-6D8A-4885-8B79-B23D30E2B2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667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C2A8130F-1950-4EDB-BF76-87379F8ADF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3852552"/>
            <a:ext cx="2857500" cy="20193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A1A51BE-F298-4656-A7A4-C624B3B611B1}"/>
              </a:ext>
            </a:extLst>
          </p:cNvPr>
          <p:cNvSpPr txBox="1"/>
          <p:nvPr/>
        </p:nvSpPr>
        <p:spPr>
          <a:xfrm>
            <a:off x="2305050" y="5871852"/>
            <a:ext cx="2362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input points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0BDB89C-8DDF-4D56-898A-67F3597E6E56}"/>
              </a:ext>
            </a:extLst>
          </p:cNvPr>
          <p:cNvGrpSpPr/>
          <p:nvPr/>
        </p:nvGrpSpPr>
        <p:grpSpPr>
          <a:xfrm>
            <a:off x="6305550" y="3767770"/>
            <a:ext cx="2686050" cy="2404431"/>
            <a:chOff x="5029200" y="3800475"/>
            <a:chExt cx="2686050" cy="240443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3AA7062-4DF1-4AD2-BEE0-805EEC5968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29200" y="3800475"/>
              <a:ext cx="2686050" cy="1990725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3AE5D9E-C74D-4D41-AAF0-2211CA0B209B}"/>
                </a:ext>
              </a:extLst>
            </p:cNvPr>
            <p:cNvSpPr txBox="1"/>
            <p:nvPr/>
          </p:nvSpPr>
          <p:spPr>
            <a:xfrm>
              <a:off x="5267325" y="5823906"/>
              <a:ext cx="23622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B050"/>
                  </a:solidFill>
                </a:rPr>
                <a:t>good clustering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750181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315BA-AEF8-4499-824D-3AA8FC905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 the brute-force 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88B3EB-6541-4A76-B443-8AE9877B792E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Try all possible assignments</a:t>
                </a:r>
              </a:p>
              <a:p>
                <a:pPr lvl="1"/>
                <a:r>
                  <a:rPr lang="en-US" dirty="0"/>
                  <a:t>there are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possible assignments!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is the number of input points)</a:t>
                </a:r>
              </a:p>
              <a:p>
                <a:pPr lvl="1"/>
                <a:r>
                  <a:rPr lang="en-US" dirty="0"/>
                  <a:t>highly not efficient! 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Instead, we will convert it to a graph problem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88B3EB-6541-4A76-B443-8AE9877B79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667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3960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39BD7-8BA9-40A6-B5BE-18332264E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 graph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BE38215-0FDD-4EC7-B941-C5E648D2D828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Given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data points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{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create a complete undirected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such that for any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there is an edge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 weight of an edge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𝑑𝑖𝑠𝑡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We call this resulting weighted graph the </a:t>
                </a:r>
                <a:r>
                  <a:rPr lang="en-US" dirty="0">
                    <a:solidFill>
                      <a:srgbClr val="C00000"/>
                    </a:solidFill>
                  </a:rPr>
                  <a:t>distance graph </a:t>
                </a:r>
                <a:r>
                  <a:rPr lang="en-US" dirty="0"/>
                  <a:t>spanned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BE38215-0FDD-4EC7-B941-C5E648D2D8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667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688EB9B7-F87C-4730-A875-23D5EDD83E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3962400"/>
            <a:ext cx="5867400" cy="24384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80847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C0A99-E556-4272-8B12-B7B7BA06D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Clustering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927150-16D1-4BC8-BE87-4A56EF21B7C8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sz="2000" dirty="0"/>
                  <a:t>Given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/>
                  <a:t> data points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{ 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000" dirty="0"/>
              </a:p>
              <a:p>
                <a:r>
                  <a:rPr lang="en-US" sz="2000" dirty="0"/>
                  <a:t>Create distance graph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sz="2000" dirty="0"/>
              </a:p>
              <a:p>
                <a:r>
                  <a:rPr lang="en-US" sz="2000" dirty="0"/>
                  <a:t>Run either Prim’s or Kruskal’s Algorithm to compute MST of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sz="20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1000" dirty="0"/>
              </a:p>
              <a:p>
                <a:r>
                  <a:rPr lang="en-US" sz="2000" dirty="0"/>
                  <a:t>Delete largest edge in MST,  and we obtain two components =&gt; </a:t>
                </a:r>
                <a:r>
                  <a:rPr lang="en-US" sz="2000" dirty="0">
                    <a:solidFill>
                      <a:srgbClr val="00B050"/>
                    </a:solidFill>
                  </a:rPr>
                  <a:t>clusters</a:t>
                </a:r>
                <a:r>
                  <a:rPr lang="en-US" sz="2000" dirty="0"/>
                  <a:t>! </a:t>
                </a:r>
              </a:p>
              <a:p>
                <a:r>
                  <a:rPr lang="en-US" sz="2000" dirty="0"/>
                  <a:t>In general, if we remove largest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000" dirty="0"/>
                  <a:t> edges in MST</a:t>
                </a:r>
              </a:p>
              <a:p>
                <a:pPr lvl="1"/>
                <a:r>
                  <a:rPr lang="en-US" sz="2000" dirty="0"/>
                  <a:t>then we obtain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>
                    <a:solidFill>
                      <a:srgbClr val="00B050"/>
                    </a:solidFill>
                  </a:rPr>
                  <a:t>clusters</a:t>
                </a:r>
                <a:r>
                  <a:rPr lang="en-US" sz="2000" dirty="0"/>
                  <a:t> (components) 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927150-16D1-4BC8-BE87-4A56EF21B7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222" t="-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53F54573-1238-4E94-A6A4-E979BCCF21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2438400"/>
            <a:ext cx="308610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4181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90E92-1C8B-4CCA-940A-A63E0CB1E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 linkage clustering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09F452-5170-4020-8901-2E2A221516D1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sz="2400" dirty="0"/>
                  <a:t>Alternatively, we can perform Kruskal’s algorithm, adding edges in ascending order by weights without forming cycles, and </a:t>
                </a:r>
                <a:r>
                  <a:rPr lang="en-US" sz="2400" dirty="0">
                    <a:solidFill>
                      <a:srgbClr val="700000"/>
                    </a:solidFill>
                  </a:rPr>
                  <a:t>stop till </a:t>
                </a:r>
                <a:r>
                  <a:rPr lang="en-US" sz="2400" dirty="0"/>
                  <a:t>we have a target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number of components (clusters) </a:t>
                </a:r>
              </a:p>
              <a:p>
                <a:pPr lvl="1"/>
                <a:r>
                  <a:rPr lang="en-US" sz="2000" dirty="0"/>
                  <a:t>That is, we terminate early in the Kruskal’s algorithm</a:t>
                </a:r>
              </a:p>
              <a:p>
                <a:r>
                  <a:rPr lang="en-US" sz="2300" dirty="0"/>
                  <a:t>Time complexity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𝐸</m:t>
                        </m:r>
                        <m:func>
                          <m:func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lg</m:t>
                            </m:r>
                          </m:fName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func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func>
                          <m:func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lg</m:t>
                            </m:r>
                          </m:fName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000" dirty="0"/>
                  <a:t> as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in this case</a:t>
                </a:r>
              </a:p>
              <a:p>
                <a:pPr lvl="1"/>
                <a:endParaRPr lang="en-US" sz="2000" dirty="0"/>
              </a:p>
              <a:p>
                <a:r>
                  <a:rPr lang="en-US" sz="2400" dirty="0"/>
                  <a:t>This is called the </a:t>
                </a:r>
                <a:r>
                  <a:rPr lang="en-US" sz="2400" dirty="0">
                    <a:solidFill>
                      <a:srgbClr val="00B050"/>
                    </a:solidFill>
                  </a:rPr>
                  <a:t>single-linkage clustering </a:t>
                </a:r>
                <a:r>
                  <a:rPr lang="en-US" sz="2400" dirty="0"/>
                  <a:t>algorithm </a:t>
                </a:r>
              </a:p>
              <a:p>
                <a:pPr lvl="1"/>
                <a:r>
                  <a:rPr lang="en-US" sz="2000" dirty="0"/>
                  <a:t>One of the most well-known clustering algorithm. </a:t>
                </a:r>
              </a:p>
              <a:p>
                <a:pPr lvl="1"/>
                <a:r>
                  <a:rPr lang="en-US" sz="2000" dirty="0"/>
                  <a:t>It is popular, although it suffers from the so-called </a:t>
                </a:r>
                <a:r>
                  <a:rPr lang="en-US" sz="2000" dirty="0">
                    <a:solidFill>
                      <a:srgbClr val="C00000"/>
                    </a:solidFill>
                  </a:rPr>
                  <a:t>chaining-effect</a:t>
                </a:r>
                <a:r>
                  <a:rPr lang="en-US" sz="2000" dirty="0"/>
                  <a:t> in practice. </a:t>
                </a:r>
              </a:p>
              <a:p>
                <a:pPr lvl="1"/>
                <a:r>
                  <a:rPr lang="en-US" sz="2000" dirty="0"/>
                  <a:t>Variants of it, e.g., average-linkage clustering  algorithm and complete-linkage clustering algorithm, are popular as a simple clustering algorithm. </a:t>
                </a:r>
              </a:p>
              <a:p>
                <a:pPr lvl="1"/>
                <a:endParaRPr lang="en-US" sz="2000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09F452-5170-4020-8901-2E2A221516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389" t="-988" r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0482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BFC90-0460-41DA-8616-473C28FE2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chaining effect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B12E9C-E594-4936-9902-4F880AF436D5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547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AD14C-6D94-4048-8030-AF3B00C6A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0" y="2590800"/>
            <a:ext cx="8229600" cy="990600"/>
          </a:xfrm>
        </p:spPr>
        <p:txBody>
          <a:bodyPr/>
          <a:lstStyle/>
          <a:p>
            <a:pPr algn="ctr"/>
            <a:r>
              <a:rPr lang="en-US" dirty="0"/>
              <a:t>Kruskal’s Algorithm for MST</a:t>
            </a:r>
          </a:p>
        </p:txBody>
      </p:sp>
    </p:spTree>
    <p:extLst>
      <p:ext uri="{BB962C8B-B14F-4D97-AF65-F5344CB8AC3E}">
        <p14:creationId xmlns:p14="http://schemas.microsoft.com/office/powerpoint/2010/main" val="19291706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AD14C-6D94-4048-8030-AF3B00C6A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057400"/>
            <a:ext cx="8229600" cy="1600200"/>
          </a:xfrm>
        </p:spPr>
        <p:txBody>
          <a:bodyPr/>
          <a:lstStyle/>
          <a:p>
            <a:pPr algn="ctr"/>
            <a:r>
              <a:rPr lang="en-US" sz="3600" dirty="0"/>
              <a:t>Hierarchical clustering, and single linkage clustering algorithm</a:t>
            </a:r>
            <a:br>
              <a:rPr lang="en-US" sz="3600" dirty="0"/>
            </a:br>
            <a:r>
              <a:rPr lang="en-US" sz="3600" dirty="0"/>
              <a:t>(Optional) </a:t>
            </a:r>
          </a:p>
        </p:txBody>
      </p:sp>
    </p:spTree>
    <p:extLst>
      <p:ext uri="{BB962C8B-B14F-4D97-AF65-F5344CB8AC3E}">
        <p14:creationId xmlns:p14="http://schemas.microsoft.com/office/powerpoint/2010/main" val="6422404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Clustering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709" y="2595446"/>
            <a:ext cx="1838582" cy="166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2600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Clustering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709" y="2504946"/>
            <a:ext cx="2200582" cy="184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8760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Hierarchical Clustering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232" y="2199806"/>
            <a:ext cx="7611537" cy="336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1783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Hierarchical Clustering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074" y="2104532"/>
            <a:ext cx="7725853" cy="353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0139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Hierarchical Clustering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679" y="1809184"/>
            <a:ext cx="8192643" cy="405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7936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363" y="1409026"/>
            <a:ext cx="8421275" cy="48393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Hierarchical Clustering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4698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046" y="1447800"/>
            <a:ext cx="9011908" cy="54395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Hierarchical Clustering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6873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Hierarchical Clustering Tree (HCT)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3505201"/>
            <a:ext cx="5149694" cy="310832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1" y="1303054"/>
            <a:ext cx="4287987" cy="24292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81805" y="1388466"/>
            <a:ext cx="4475013" cy="2031325"/>
          </a:xfrm>
          <a:prstGeom prst="rect">
            <a:avLst/>
          </a:prstGeom>
          <a:noFill/>
          <a:ln w="22225">
            <a:solidFill>
              <a:schemeClr val="accent4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Each internal tree node indicates a cluster, containing all leaves in subtree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Ancestor/descendent indicates containment relation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Height at each tree node corresponds to certain </a:t>
            </a:r>
            <a:r>
              <a:rPr lang="en-US" i="1" dirty="0">
                <a:solidFill>
                  <a:srgbClr val="700000"/>
                </a:solidFill>
              </a:rPr>
              <a:t>cost</a:t>
            </a:r>
            <a:r>
              <a:rPr lang="en-US" dirty="0"/>
              <a:t> of the corresponding cluster (</a:t>
            </a:r>
            <a:r>
              <a:rPr lang="en-US" dirty="0" err="1"/>
              <a:t>e.g</a:t>
            </a:r>
            <a:r>
              <a:rPr lang="en-US" dirty="0"/>
              <a:t>, tightness of cluster)</a:t>
            </a:r>
          </a:p>
        </p:txBody>
      </p:sp>
    </p:spTree>
    <p:extLst>
      <p:ext uri="{BB962C8B-B14F-4D97-AF65-F5344CB8AC3E}">
        <p14:creationId xmlns:p14="http://schemas.microsoft.com/office/powerpoint/2010/main" val="29847987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 Linkage Clustering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One of the family of </a:t>
                </a:r>
                <a:r>
                  <a:rPr lang="en-US" dirty="0">
                    <a:solidFill>
                      <a:srgbClr val="700000"/>
                    </a:solidFill>
                  </a:rPr>
                  <a:t>agglomerative clustering </a:t>
                </a:r>
                <a:r>
                  <a:rPr lang="en-US" dirty="0"/>
                  <a:t>methods</a:t>
                </a:r>
              </a:p>
              <a:p>
                <a:endParaRPr lang="en-US" dirty="0"/>
              </a:p>
              <a:p>
                <a:r>
                  <a:rPr lang="en-US" dirty="0"/>
                  <a:t>Input:  A discrete n-point metric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Output: A hierarchical clustering tree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, with points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being leaves</a:t>
                </a:r>
              </a:p>
              <a:p>
                <a:endParaRPr lang="en-US" dirty="0"/>
              </a:p>
              <a:p>
                <a:r>
                  <a:rPr lang="en-US" dirty="0"/>
                  <a:t>Starting with each data point as a single cluster</a:t>
                </a:r>
              </a:p>
              <a:p>
                <a:r>
                  <a:rPr lang="en-US" dirty="0"/>
                  <a:t>Keep merging clusters based on nearest distance between points from their members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667" t="-1111" r="-2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5088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5E012-94A7-4E1F-A0B2-ADC818115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 the general greedy idea: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64B6D40-B41E-439E-95B0-F5C364018BF3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09600" y="1219200"/>
                <a:ext cx="10972800" cy="1981200"/>
              </a:xfrm>
            </p:spPr>
            <p:txBody>
              <a:bodyPr/>
              <a:lstStyle/>
              <a:p>
                <a:r>
                  <a:rPr lang="en-US" dirty="0"/>
                  <a:t>Input:  </a:t>
                </a:r>
              </a:p>
              <a:p>
                <a:pPr lvl="1"/>
                <a:r>
                  <a:rPr lang="en-US" dirty="0"/>
                  <a:t>a weighted undirected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b="0" dirty="0"/>
                  <a:t>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Output: </a:t>
                </a:r>
              </a:p>
              <a:p>
                <a:pPr lvl="1"/>
                <a:r>
                  <a:rPr lang="en-US" dirty="0"/>
                  <a:t>the set of edges in a MST </a:t>
                </a:r>
                <a14:m>
                  <m:oMath xmlns:m="http://schemas.openxmlformats.org/officeDocument/2006/math">
                    <m:r>
                      <a:rPr lang="en-US" i="1" kern="0" dirty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 kern="0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64B6D40-B41E-439E-95B0-F5C364018B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09600" y="1219200"/>
                <a:ext cx="10972800" cy="1981200"/>
              </a:xfrm>
              <a:blipFill>
                <a:blip r:embed="rId2"/>
                <a:stretch>
                  <a:fillRect l="-500" t="-2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EDA43A5-71D8-4B9C-A021-5134C8C250F0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85800" y="3426372"/>
                <a:ext cx="10896600" cy="2743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273050" indent="-273050" algn="l" rtl="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7688" indent="-27305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822325" indent="-22860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6963" indent="-228600" algn="l" rtl="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45920" indent="-182880" algn="l" rtl="0" eaLnBrk="1" latinLnBrk="0" hangingPunct="1">
                  <a:spcBef>
                    <a:spcPts val="300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6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ts val="300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11680" indent="-182880" algn="l" rtl="0" eaLnBrk="1" latinLnBrk="0" hangingPunct="1">
                  <a:spcBef>
                    <a:spcPts val="300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94560" indent="-182880" algn="l" rtl="0" eaLnBrk="1" latinLnBrk="0" hangingPunct="1">
                  <a:spcBef>
                    <a:spcPts val="300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2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kern="0" dirty="0"/>
                  <a:t>A MST </a:t>
                </a:r>
                <a14:m>
                  <m:oMath xmlns:m="http://schemas.openxmlformats.org/officeDocument/2006/math">
                    <m:r>
                      <a:rPr lang="en-US" i="1" kern="0" dirty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kern="0" dirty="0"/>
                  <a:t> is </a:t>
                </a:r>
                <a14:m>
                  <m:oMath xmlns:m="http://schemas.openxmlformats.org/officeDocument/2006/math">
                    <m:r>
                      <a:rPr lang="en-US" i="1" ker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 ker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kern="0" dirty="0"/>
                  <a:t> number of edges that connect all nodes, with no cycle. </a:t>
                </a:r>
              </a:p>
              <a:p>
                <a:r>
                  <a:rPr lang="en-US" kern="0" dirty="0"/>
                  <a:t>Intuitively, we will choose “</a:t>
                </a:r>
                <a:r>
                  <a:rPr lang="en-US" kern="0" dirty="0">
                    <a:solidFill>
                      <a:srgbClr val="00B050"/>
                    </a:solidFill>
                  </a:rPr>
                  <a:t>safe</a:t>
                </a:r>
                <a:r>
                  <a:rPr lang="en-US" kern="0" dirty="0"/>
                  <a:t>” edges greedily to incrementally build </a:t>
                </a:r>
                <a14:m>
                  <m:oMath xmlns:m="http://schemas.openxmlformats.org/officeDocument/2006/math">
                    <m:r>
                      <a:rPr lang="en-US" i="1" kern="0" dirty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kern="0" dirty="0"/>
                  <a:t> </a:t>
                </a:r>
              </a:p>
              <a:p>
                <a:pPr lvl="1"/>
                <a:r>
                  <a:rPr lang="en-US" kern="0" dirty="0"/>
                  <a:t>such that any time, the edges we choose will form a part of some MST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EDA43A5-71D8-4B9C-A021-5134C8C250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3426372"/>
                <a:ext cx="10896600" cy="2743200"/>
              </a:xfrm>
              <a:prstGeom prst="rect">
                <a:avLst/>
              </a:prstGeom>
              <a:blipFill>
                <a:blip r:embed="rId3"/>
                <a:stretch>
                  <a:fillRect l="-504" t="-2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3189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 Linkage Clustering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Starting with each data point as a single cluster</a:t>
            </a:r>
          </a:p>
          <a:p>
            <a:r>
              <a:rPr lang="en-US" dirty="0"/>
              <a:t>Keep merging clusters based on nearest distance between points from their members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1" y="3962401"/>
            <a:ext cx="4496427" cy="152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21072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 Linkage Clustering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Starting with each data point as a single cluster</a:t>
            </a:r>
          </a:p>
          <a:p>
            <a:r>
              <a:rPr lang="en-US" dirty="0"/>
              <a:t>Keep merging clusters based on nearest distance between points from their members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687" y="4038601"/>
            <a:ext cx="4496427" cy="152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58373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 Linkage Clustering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Starting with each data point as a single cluster</a:t>
            </a:r>
          </a:p>
          <a:p>
            <a:r>
              <a:rPr lang="en-US" dirty="0"/>
              <a:t>Keep merging clusters based on nearest distance between points from their members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1" y="4038814"/>
            <a:ext cx="4496427" cy="15242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174" y="4038601"/>
            <a:ext cx="4496427" cy="15242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174" y="4038814"/>
            <a:ext cx="4496427" cy="15242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174" y="4038814"/>
            <a:ext cx="4496427" cy="152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945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 Linkage Clustering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Starting with each data point as a single cluster</a:t>
            </a:r>
          </a:p>
          <a:p>
            <a:r>
              <a:rPr lang="en-US" dirty="0"/>
              <a:t>Keep merging clusters based on nearest distance between points from their members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174" y="4038601"/>
            <a:ext cx="4496427" cy="15242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672" y="2971801"/>
            <a:ext cx="3096057" cy="3048425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V="1">
            <a:off x="10134600" y="2590800"/>
            <a:ext cx="0" cy="3276600"/>
          </a:xfrm>
          <a:prstGeom prst="straightConnector1">
            <a:avLst/>
          </a:prstGeom>
          <a:ln w="25400">
            <a:headEnd w="lg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630893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Example: Single Linkage Clustering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Starting with each data point as a single cluster</a:t>
            </a:r>
          </a:p>
          <a:p>
            <a:r>
              <a:rPr lang="en-US" dirty="0"/>
              <a:t>Keep merging clusters based on nearest distance between points from their members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174" y="4038601"/>
            <a:ext cx="4496427" cy="15242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672" y="2971801"/>
            <a:ext cx="3096057" cy="3048425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V="1">
            <a:off x="10134600" y="2590800"/>
            <a:ext cx="0" cy="3276600"/>
          </a:xfrm>
          <a:prstGeom prst="straightConnector1">
            <a:avLst/>
          </a:prstGeom>
          <a:ln w="25400">
            <a:headEnd w="lg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696200" y="4343400"/>
            <a:ext cx="24384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861264" y="4343400"/>
                <a:ext cx="4891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1264" y="4343400"/>
                <a:ext cx="48917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0103035" y="4126680"/>
                <a:ext cx="4891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3035" y="4126680"/>
                <a:ext cx="489172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819400" y="4254349"/>
                <a:ext cx="4891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4254349"/>
                <a:ext cx="489172" cy="369332"/>
              </a:xfrm>
              <a:prstGeom prst="rect">
                <a:avLst/>
              </a:prstGeom>
              <a:blipFill>
                <a:blip r:embed="rId6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0094953" y="2787134"/>
                <a:ext cx="4891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4953" y="2787134"/>
                <a:ext cx="489172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/>
          <p:cNvCxnSpPr/>
          <p:nvPr/>
        </p:nvCxnSpPr>
        <p:spPr>
          <a:xfrm>
            <a:off x="8458200" y="2971800"/>
            <a:ext cx="16764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A92703AB-1982-4432-BFA9-367A488071B6}"/>
              </a:ext>
            </a:extLst>
          </p:cNvPr>
          <p:cNvSpPr/>
          <p:nvPr/>
        </p:nvSpPr>
        <p:spPr>
          <a:xfrm>
            <a:off x="2164664" y="2787134"/>
            <a:ext cx="4769536" cy="9466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This procedure is exactly Kruskal’s algorithm! </a:t>
            </a:r>
          </a:p>
        </p:txBody>
      </p:sp>
    </p:spTree>
    <p:extLst>
      <p:ext uri="{BB962C8B-B14F-4D97-AF65-F5344CB8AC3E}">
        <p14:creationId xmlns:p14="http://schemas.microsoft.com/office/powerpoint/2010/main" val="4096292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2A4E3-BA9C-4845-AEFB-8CB1E9092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7C6F97-F2E7-424A-942B-7C7B566145D2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MST for weighted undirected graphs</a:t>
                </a:r>
              </a:p>
              <a:p>
                <a:pPr lvl="1"/>
                <a:r>
                  <a:rPr lang="en-US" dirty="0"/>
                  <a:t>Prim’s algorithm</a:t>
                </a:r>
              </a:p>
              <a:p>
                <a:pPr lvl="1"/>
                <a:r>
                  <a:rPr lang="en-US" dirty="0"/>
                  <a:t>Kruskal’s algorithm </a:t>
                </a:r>
              </a:p>
              <a:p>
                <a:pPr lvl="1"/>
                <a:r>
                  <a:rPr lang="en-US" dirty="0"/>
                  <a:t>Both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fun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(which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connected graphs)</a:t>
                </a:r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Kruskal’s algorithm can be used to produce single linkage clustering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7C6F97-F2E7-424A-942B-7C7B566145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667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312197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AD14C-6D94-4048-8030-AF3B00C6A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676400"/>
            <a:ext cx="8229600" cy="990600"/>
          </a:xfrm>
        </p:spPr>
        <p:txBody>
          <a:bodyPr/>
          <a:lstStyle/>
          <a:p>
            <a:pPr algn="ctr"/>
            <a:r>
              <a:rPr lang="en-US" sz="3600" dirty="0"/>
              <a:t>FIN</a:t>
            </a:r>
          </a:p>
        </p:txBody>
      </p:sp>
    </p:spTree>
    <p:extLst>
      <p:ext uri="{BB962C8B-B14F-4D97-AF65-F5344CB8AC3E}">
        <p14:creationId xmlns:p14="http://schemas.microsoft.com/office/powerpoint/2010/main" val="4122431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20E38-816F-453B-8F84-12004B688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D2E213-A65B-4F99-8C82-0649CC4A3C5B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Last time: Prim’s algorithm</a:t>
            </a:r>
          </a:p>
          <a:p>
            <a:pPr lvl="1"/>
            <a:r>
              <a:rPr lang="en-US" dirty="0"/>
              <a:t>Starting from any node, it starts to </a:t>
            </a:r>
            <a:r>
              <a:rPr lang="en-US" dirty="0">
                <a:solidFill>
                  <a:srgbClr val="700000"/>
                </a:solidFill>
              </a:rPr>
              <a:t>grow a partial tree</a:t>
            </a:r>
            <a:r>
              <a:rPr lang="en-US" dirty="0"/>
              <a:t>, by repeatedly choosing </a:t>
            </a:r>
            <a:r>
              <a:rPr lang="en-US" dirty="0">
                <a:solidFill>
                  <a:srgbClr val="700000"/>
                </a:solidFill>
              </a:rPr>
              <a:t>the minimum-weight edge </a:t>
            </a:r>
            <a:r>
              <a:rPr lang="en-US" dirty="0"/>
              <a:t>to reach an unvisited node, till it connects all graph nodes </a:t>
            </a:r>
          </a:p>
          <a:p>
            <a:pPr lvl="1"/>
            <a:endParaRPr lang="en-US" dirty="0"/>
          </a:p>
          <a:p>
            <a:r>
              <a:rPr lang="en-US" dirty="0"/>
              <a:t>Today:  Kruskal’s algorithm </a:t>
            </a:r>
          </a:p>
          <a:p>
            <a:pPr lvl="1"/>
            <a:r>
              <a:rPr lang="en-US" dirty="0"/>
              <a:t>We will choose the ``</a:t>
            </a:r>
            <a:r>
              <a:rPr lang="en-US" dirty="0">
                <a:solidFill>
                  <a:srgbClr val="00B050"/>
                </a:solidFill>
              </a:rPr>
              <a:t>safe</a:t>
            </a:r>
            <a:r>
              <a:rPr lang="en-US" dirty="0"/>
              <a:t>” edges in a different order, and still grow the tree edge by edge</a:t>
            </a:r>
          </a:p>
          <a:p>
            <a:pPr lvl="2"/>
            <a:r>
              <a:rPr lang="en-US" dirty="0"/>
              <a:t>However, during the intermediate stages, what we have may not be a partial tree, could be disconnected.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292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D71F5-038E-4B3C-B986-9DC12D607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1981E7-8C22-4C9F-B5D8-2F0749C1282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981200" y="5410200"/>
            <a:ext cx="8229600" cy="990600"/>
          </a:xfrm>
        </p:spPr>
        <p:txBody>
          <a:bodyPr/>
          <a:lstStyle/>
          <a:p>
            <a:r>
              <a:rPr lang="en-US" dirty="0"/>
              <a:t>What is a </a:t>
            </a:r>
            <a:r>
              <a:rPr lang="en-US" b="0" kern="0" dirty="0"/>
              <a:t>“</a:t>
            </a:r>
            <a:r>
              <a:rPr lang="en-US" b="0" kern="0" dirty="0">
                <a:solidFill>
                  <a:srgbClr val="00B050"/>
                </a:solidFill>
              </a:rPr>
              <a:t>safe</a:t>
            </a:r>
            <a:r>
              <a:rPr lang="en-US" b="0" kern="0" dirty="0"/>
              <a:t>”</a:t>
            </a:r>
            <a:r>
              <a:rPr lang="en-US" dirty="0"/>
              <a:t> edge to add first?</a:t>
            </a:r>
          </a:p>
          <a:p>
            <a:r>
              <a:rPr lang="en-US" dirty="0"/>
              <a:t>What will be the next a </a:t>
            </a:r>
            <a:r>
              <a:rPr lang="en-US" b="0" kern="0" dirty="0"/>
              <a:t>“</a:t>
            </a:r>
            <a:r>
              <a:rPr lang="en-US" b="0" kern="0" dirty="0">
                <a:solidFill>
                  <a:srgbClr val="00B050"/>
                </a:solidFill>
              </a:rPr>
              <a:t>safe</a:t>
            </a:r>
            <a:r>
              <a:rPr lang="en-US" b="0" kern="0" dirty="0"/>
              <a:t>”</a:t>
            </a:r>
            <a:r>
              <a:rPr lang="en-US" dirty="0"/>
              <a:t> edge to add? 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6CF743A3-4358-41D9-9678-CE3C98CEE9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1144712"/>
            <a:ext cx="8315325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1005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7B0F8-F5C6-4AB5-9C29-1B5C39ABB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020A78-6072-4934-B1BA-9CFEAA6C7E52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sz="2400" dirty="0"/>
                  <a:t>We will add edges gradually in a greedy manner using smallest weights, while maintaining what we have so far does not have any cycle</a:t>
                </a:r>
              </a:p>
              <a:p>
                <a:pPr lvl="1"/>
                <a:r>
                  <a:rPr lang="en-US" sz="2000" dirty="0"/>
                  <a:t>add edges to tree in ascending order by weight</a:t>
                </a:r>
              </a:p>
              <a:p>
                <a:pPr lvl="1"/>
                <a:r>
                  <a:rPr lang="en-US" sz="2000" dirty="0"/>
                  <a:t>but if an edge creates a </a:t>
                </a:r>
                <a:r>
                  <a:rPr lang="en-US" sz="2000" dirty="0">
                    <a:solidFill>
                      <a:srgbClr val="700000"/>
                    </a:solidFill>
                  </a:rPr>
                  <a:t>cycle</a:t>
                </a:r>
                <a:r>
                  <a:rPr lang="en-US" sz="2000" dirty="0"/>
                  <a:t>, do not add it, and move on to next edge</a:t>
                </a:r>
              </a:p>
              <a:p>
                <a:pPr lvl="1"/>
                <a:endParaRPr lang="en-US" sz="2000" dirty="0"/>
              </a:p>
              <a:p>
                <a:r>
                  <a:rPr lang="en-US" sz="2400" dirty="0"/>
                  <a:t>How do we check whether adding a new edge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creates a </a:t>
                </a:r>
                <a:r>
                  <a:rPr lang="en-US" sz="2400" dirty="0">
                    <a:solidFill>
                      <a:srgbClr val="700000"/>
                    </a:solidFill>
                  </a:rPr>
                  <a:t>cycle</a:t>
                </a:r>
                <a:r>
                  <a:rPr lang="en-US" sz="2400" dirty="0"/>
                  <a:t> or not? </a:t>
                </a:r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020A78-6072-4934-B1BA-9CFEAA6C7E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389" t="-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0356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05CFBE-8841-E593-3CD5-ED0328318D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F55F1-DD76-FAAE-831D-505182DA4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14192C-60B4-F9A9-6A0A-47DE5CDBD28C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sz="2400" dirty="0"/>
                  <a:t>We will add edges gradually in a greedy manner using smallest weights, while maintaining what we have so far does not have any cycle</a:t>
                </a:r>
              </a:p>
              <a:p>
                <a:pPr lvl="1"/>
                <a:r>
                  <a:rPr lang="en-US" sz="2000" dirty="0"/>
                  <a:t>add edges to tree in ascending order by weight</a:t>
                </a:r>
              </a:p>
              <a:p>
                <a:pPr lvl="1"/>
                <a:r>
                  <a:rPr lang="en-US" sz="2000" dirty="0"/>
                  <a:t>but if an edge creates a </a:t>
                </a:r>
                <a:r>
                  <a:rPr lang="en-US" sz="2000" dirty="0">
                    <a:solidFill>
                      <a:srgbClr val="700000"/>
                    </a:solidFill>
                  </a:rPr>
                  <a:t>cycle</a:t>
                </a:r>
                <a:r>
                  <a:rPr lang="en-US" sz="2000" dirty="0"/>
                  <a:t>, do not add it, and move on to next edge</a:t>
                </a:r>
              </a:p>
              <a:p>
                <a:pPr lvl="1"/>
                <a:endParaRPr lang="en-US" sz="2000" dirty="0"/>
              </a:p>
              <a:p>
                <a:r>
                  <a:rPr lang="en-US" sz="2400" dirty="0"/>
                  <a:t>How do we check whether adding a new edge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creates a </a:t>
                </a:r>
                <a:r>
                  <a:rPr lang="en-US" sz="2400" dirty="0">
                    <a:solidFill>
                      <a:srgbClr val="700000"/>
                    </a:solidFill>
                  </a:rPr>
                  <a:t>cycle</a:t>
                </a:r>
                <a:r>
                  <a:rPr lang="en-US" sz="2400" dirty="0"/>
                  <a:t> or not? </a:t>
                </a:r>
              </a:p>
              <a:p>
                <a:pPr lvl="1"/>
                <a:r>
                  <a:rPr lang="en-US" sz="2100" dirty="0"/>
                  <a:t>check whether nodes </a:t>
                </a:r>
                <a14:m>
                  <m:oMath xmlns:m="http://schemas.openxmlformats.org/officeDocument/2006/math">
                    <m:r>
                      <a:rPr lang="en-US" sz="21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1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100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100" dirty="0"/>
                  <a:t> are already connected. </a:t>
                </a:r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14192C-60B4-F9A9-6A0A-47DE5CDBD2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389" t="-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3393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D4523-394F-4DC9-B980-B54D16140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Kruskal’s algorithm (Pseudocode)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832448-4331-44CC-AC3B-A4E0FC938A86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93D90C-9CA6-4B64-9B73-90CD327F47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424940"/>
            <a:ext cx="8854440" cy="480822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623459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YUSU@WQEIJCNFUVWXY5M7" val="3343"/>
  <p:tag name="FIRSTYUSU@YOW8PJOFUVWXY5L9" val="3347"/>
  <p:tag name="DEFAULTDISPLAYSOURCE" val="\documentclass{article}\pagestyle{empty}&#10;\begin{document}&#10;&#10;\end{document}&#10;"/>
  <p:tag name="EMBEDFONTS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21290</TotalTime>
  <Words>1805</Words>
  <Application>Microsoft Office PowerPoint</Application>
  <PresentationFormat>Widescreen</PresentationFormat>
  <Paragraphs>229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46</vt:i4>
      </vt:variant>
    </vt:vector>
  </HeadingPairs>
  <TitlesOfParts>
    <vt:vector size="60" baseType="lpstr">
      <vt:lpstr>Wingdings 3</vt:lpstr>
      <vt:lpstr>Calibri</vt:lpstr>
      <vt:lpstr>Bookman Old Style</vt:lpstr>
      <vt:lpstr>Gill Sans MT</vt:lpstr>
      <vt:lpstr>Cambria Math</vt:lpstr>
      <vt:lpstr>Wingdings</vt:lpstr>
      <vt:lpstr>FiraMono-Medium-Identity-H</vt:lpstr>
      <vt:lpstr>FiraMono-Regular-Identity-H</vt:lpstr>
      <vt:lpstr>Calibri Light</vt:lpstr>
      <vt:lpstr>Arial</vt:lpstr>
      <vt:lpstr>FiraMono-Oblique-Identity-H</vt:lpstr>
      <vt:lpstr>Origin</vt:lpstr>
      <vt:lpstr>1_Custom Design</vt:lpstr>
      <vt:lpstr>Custom Design</vt:lpstr>
      <vt:lpstr>DSC40B: Theoretical Foundations of Data Science II </vt:lpstr>
      <vt:lpstr>Previously </vt:lpstr>
      <vt:lpstr>Kruskal’s Algorithm for MST</vt:lpstr>
      <vt:lpstr>Recall the general greedy idea: </vt:lpstr>
      <vt:lpstr>PowerPoint Presentation</vt:lpstr>
      <vt:lpstr>Example</vt:lpstr>
      <vt:lpstr>Strategy</vt:lpstr>
      <vt:lpstr>Strategy</vt:lpstr>
      <vt:lpstr>Kruskal’s algorithm (Pseudocode) </vt:lpstr>
      <vt:lpstr>Example</vt:lpstr>
      <vt:lpstr>Example</vt:lpstr>
      <vt:lpstr>Kruskal’s algorithm (Pseudocode) </vt:lpstr>
      <vt:lpstr>Checking for connectivity</vt:lpstr>
      <vt:lpstr>Disjoint Set Forests  </vt:lpstr>
      <vt:lpstr>Example </vt:lpstr>
      <vt:lpstr>Disjoint Set Forests</vt:lpstr>
      <vt:lpstr>Disjoint Set Forest </vt:lpstr>
      <vt:lpstr>Kruskal’s Algorithm</vt:lpstr>
      <vt:lpstr>Time complexity of Kruskal’s algorithm</vt:lpstr>
      <vt:lpstr>Kruskal’s vs. Prim’s</vt:lpstr>
      <vt:lpstr>MSTs and (hierarchical) clustering</vt:lpstr>
      <vt:lpstr>Clustering problem</vt:lpstr>
      <vt:lpstr>Clustering problem</vt:lpstr>
      <vt:lpstr>Clustering problem</vt:lpstr>
      <vt:lpstr>Recall the brute-force solution</vt:lpstr>
      <vt:lpstr>Distance graph</vt:lpstr>
      <vt:lpstr>Clustering</vt:lpstr>
      <vt:lpstr>Single linkage clustering</vt:lpstr>
      <vt:lpstr>Example of chaining effect</vt:lpstr>
      <vt:lpstr>Hierarchical clustering, and single linkage clustering algorithm (Optional) </vt:lpstr>
      <vt:lpstr>Clustering</vt:lpstr>
      <vt:lpstr>Clustering</vt:lpstr>
      <vt:lpstr>Hierarchical Clustering </vt:lpstr>
      <vt:lpstr>Hierarchical Clustering  </vt:lpstr>
      <vt:lpstr> Hierarchical Clustering </vt:lpstr>
      <vt:lpstr> Hierarchical Clustering </vt:lpstr>
      <vt:lpstr>Hierarchical Clustering </vt:lpstr>
      <vt:lpstr>Hierarchical Clustering Tree (HCT)</vt:lpstr>
      <vt:lpstr>Single Linkage Clustering</vt:lpstr>
      <vt:lpstr>Single Linkage Clustering</vt:lpstr>
      <vt:lpstr>Single Linkage Clustering</vt:lpstr>
      <vt:lpstr>Single Linkage Clustering</vt:lpstr>
      <vt:lpstr>Single Linkage Clustering</vt:lpstr>
      <vt:lpstr>One Example: Single Linkage Clustering</vt:lpstr>
      <vt:lpstr>Summary</vt:lpstr>
      <vt:lpstr>FIN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wang, yusu</dc:creator>
  <cp:lastModifiedBy>enid wang</cp:lastModifiedBy>
  <cp:revision>1298</cp:revision>
  <dcterms:created xsi:type="dcterms:W3CDTF">2006-08-16T00:00:00Z</dcterms:created>
  <dcterms:modified xsi:type="dcterms:W3CDTF">2025-03-01T20:50:54Z</dcterms:modified>
</cp:coreProperties>
</file>