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49"/>
  </p:notesMasterIdLst>
  <p:sldIdLst>
    <p:sldId id="256" r:id="rId4"/>
    <p:sldId id="785" r:id="rId5"/>
    <p:sldId id="779" r:id="rId6"/>
    <p:sldId id="812" r:id="rId7"/>
    <p:sldId id="813" r:id="rId8"/>
    <p:sldId id="814" r:id="rId9"/>
    <p:sldId id="815" r:id="rId10"/>
    <p:sldId id="816" r:id="rId11"/>
    <p:sldId id="817" r:id="rId12"/>
    <p:sldId id="819" r:id="rId13"/>
    <p:sldId id="820" r:id="rId14"/>
    <p:sldId id="822" r:id="rId15"/>
    <p:sldId id="821" r:id="rId16"/>
    <p:sldId id="823" r:id="rId17"/>
    <p:sldId id="824" r:id="rId18"/>
    <p:sldId id="825" r:id="rId19"/>
    <p:sldId id="826" r:id="rId20"/>
    <p:sldId id="827" r:id="rId21"/>
    <p:sldId id="828" r:id="rId22"/>
    <p:sldId id="829" r:id="rId23"/>
    <p:sldId id="830" r:id="rId24"/>
    <p:sldId id="831" r:id="rId25"/>
    <p:sldId id="832" r:id="rId26"/>
    <p:sldId id="833" r:id="rId27"/>
    <p:sldId id="834" r:id="rId28"/>
    <p:sldId id="836" r:id="rId29"/>
    <p:sldId id="835" r:id="rId30"/>
    <p:sldId id="838" r:id="rId31"/>
    <p:sldId id="850" r:id="rId32"/>
    <p:sldId id="837" r:id="rId33"/>
    <p:sldId id="851" r:id="rId34"/>
    <p:sldId id="839" r:id="rId35"/>
    <p:sldId id="852" r:id="rId36"/>
    <p:sldId id="840" r:id="rId37"/>
    <p:sldId id="853" r:id="rId38"/>
    <p:sldId id="841" r:id="rId39"/>
    <p:sldId id="842" r:id="rId40"/>
    <p:sldId id="843" r:id="rId41"/>
    <p:sldId id="844" r:id="rId42"/>
    <p:sldId id="845" r:id="rId43"/>
    <p:sldId id="846" r:id="rId44"/>
    <p:sldId id="847" r:id="rId45"/>
    <p:sldId id="848" r:id="rId46"/>
    <p:sldId id="849" r:id="rId47"/>
    <p:sldId id="811" r:id="rId48"/>
  </p:sldIdLst>
  <p:sldSz cx="12192000" cy="6858000"/>
  <p:notesSz cx="6858000" cy="9144000"/>
  <p:embeddedFontLst>
    <p:embeddedFont>
      <p:font typeface="Bookman Old Style" panose="02050604050505020204" pitchFamily="18" charset="0"/>
      <p:regular r:id="rId50"/>
      <p:bold r:id="rId51"/>
      <p:italic r:id="rId52"/>
      <p:boldItalic r:id="rId53"/>
    </p:embeddedFont>
    <p:embeddedFont>
      <p:font typeface="Cambria Math" panose="02040503050406030204" pitchFamily="18" charset="0"/>
      <p:regular r:id="rId54"/>
    </p:embeddedFont>
    <p:embeddedFont>
      <p:font typeface="Gill Sans MT" panose="020B0502020104020203" pitchFamily="34" charset="0"/>
      <p:regular r:id="rId55"/>
      <p:bold r:id="rId56"/>
      <p:italic r:id="rId57"/>
      <p:boldItalic r:id="rId58"/>
    </p:embeddedFont>
    <p:embeddedFont>
      <p:font typeface="Wingdings 3" panose="05040102010807070707" pitchFamily="18" charset="2"/>
      <p:regular r:id="rId59"/>
    </p:embeddedFont>
  </p:embeddedFontLst>
  <p:custDataLst>
    <p:tags r:id="rId6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0909" autoAdjust="0"/>
  </p:normalViewPr>
  <p:slideViewPr>
    <p:cSldViewPr>
      <p:cViewPr varScale="1">
        <p:scale>
          <a:sx n="101" d="100"/>
          <a:sy n="101" d="100"/>
        </p:scale>
        <p:origin x="92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font" Target="fonts/font7.fntdata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font" Target="fonts/font3.fntdata"/><Relationship Id="rId6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8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code is available in </a:t>
            </a:r>
            <a:r>
              <a:rPr lang="en-US" dirty="0" err="1"/>
              <a:t>PyPI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E926EA-2410-44E1-B457-BBA54A16221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6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2/8/2025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ldridgejm.github.io/dsc40grap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eldridgejm/dsc40graph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Lecture 10:   </a:t>
            </a:r>
            <a:r>
              <a:rPr lang="en-US" sz="2800" i="1" dirty="0"/>
              <a:t>Graphs: </a:t>
            </a:r>
            <a:r>
              <a:rPr lang="en-US" sz="2800" i="1"/>
              <a:t>basics and representations</a:t>
            </a:r>
            <a:endParaRPr lang="en-US" sz="2800" i="1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6A1B-C739-4655-8C4A-02638401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24B911-B63A-4704-AD3C-3E798E7D95B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An edge is a subset of nodes V with cardinality 2. </a:t>
                </a:r>
              </a:p>
              <a:p>
                <a:pPr lvl="1"/>
                <a:r>
                  <a:rPr lang="en-US" dirty="0"/>
                  <a:t>Hence the formal way to represent an edge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convention however, we often still write it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).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 is no order for each pair </a:t>
                </a:r>
              </a:p>
              <a:p>
                <a:pPr lvl="1"/>
                <a:r>
                  <a:rPr lang="en-US" dirty="0"/>
                  <a:t>Thus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Simple graphs: </a:t>
                </a:r>
              </a:p>
              <a:p>
                <a:pPr lvl="1"/>
                <a:r>
                  <a:rPr lang="en-US" dirty="0"/>
                  <a:t>There is no self-loops of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There is at most one edge for each pair of nodes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24B911-B63A-4704-AD3C-3E798E7D95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8370-804A-4BE1-90D7-59EDF1B1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635A8-2B42-4B68-B07E-71C8226F574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Edge direction ? </a:t>
                </a:r>
              </a:p>
              <a:p>
                <a:pPr lvl="1"/>
                <a:r>
                  <a:rPr lang="en-US" dirty="0"/>
                  <a:t>directed graph:  </a:t>
                </a:r>
                <a:r>
                  <a:rPr lang="en-US" dirty="0">
                    <a:solidFill>
                      <a:srgbClr val="00B050"/>
                    </a:solidFill>
                  </a:rPr>
                  <a:t>Yes</a:t>
                </a:r>
              </a:p>
              <a:p>
                <a:pPr lvl="1"/>
                <a:r>
                  <a:rPr lang="en-US" dirty="0"/>
                  <a:t>undirected graph:  </a:t>
                </a:r>
                <a:r>
                  <a:rPr lang="en-US" dirty="0">
                    <a:solidFill>
                      <a:srgbClr val="700000"/>
                    </a:solidFill>
                  </a:rPr>
                  <a:t>No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Self-loop? </a:t>
                </a:r>
              </a:p>
              <a:p>
                <a:pPr lvl="1"/>
                <a:r>
                  <a:rPr lang="en-US" dirty="0"/>
                  <a:t>directed graph:  </a:t>
                </a:r>
                <a:r>
                  <a:rPr lang="en-US" dirty="0">
                    <a:solidFill>
                      <a:srgbClr val="00B050"/>
                    </a:solidFill>
                  </a:rPr>
                  <a:t>Yes</a:t>
                </a:r>
              </a:p>
              <a:p>
                <a:pPr lvl="1"/>
                <a:r>
                  <a:rPr lang="en-US" dirty="0"/>
                  <a:t>undirected graph:  </a:t>
                </a:r>
                <a:r>
                  <a:rPr lang="en-US" dirty="0">
                    <a:solidFill>
                      <a:srgbClr val="700000"/>
                    </a:solidFill>
                  </a:rPr>
                  <a:t>No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Opposite edges: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? </a:t>
                </a:r>
              </a:p>
              <a:p>
                <a:pPr lvl="1"/>
                <a:r>
                  <a:rPr lang="en-US" dirty="0"/>
                  <a:t>directed graph:  </a:t>
                </a:r>
                <a:r>
                  <a:rPr lang="en-US" dirty="0">
                    <a:solidFill>
                      <a:srgbClr val="00B050"/>
                    </a:solidFill>
                  </a:rPr>
                  <a:t>Yes</a:t>
                </a:r>
              </a:p>
              <a:p>
                <a:pPr lvl="1"/>
                <a:r>
                  <a:rPr lang="en-US" dirty="0"/>
                  <a:t>undirected graph:  </a:t>
                </a:r>
                <a:r>
                  <a:rPr lang="en-US" dirty="0">
                    <a:solidFill>
                      <a:srgbClr val="700000"/>
                    </a:solidFill>
                  </a:rPr>
                  <a:t>No </a:t>
                </a:r>
                <a:r>
                  <a:rPr 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(they are the same edge)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C635A8-2B42-4B68-B07E-71C8226F57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37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Graphs: More notations</a:t>
            </a:r>
          </a:p>
        </p:txBody>
      </p:sp>
    </p:spTree>
    <p:extLst>
      <p:ext uri="{BB962C8B-B14F-4D97-AF65-F5344CB8AC3E}">
        <p14:creationId xmlns:p14="http://schemas.microsoft.com/office/powerpoint/2010/main" val="852233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E8FA3-14F1-4C9E-BBAF-5A036C90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degree in undirected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736F56-A245-44B4-B3BC-63D81967E95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0"/>
                <a:ext cx="9677400" cy="1524000"/>
              </a:xfrm>
            </p:spPr>
            <p:txBody>
              <a:bodyPr/>
              <a:lstStyle/>
              <a:p>
                <a:r>
                  <a:rPr lang="en-US" dirty="0"/>
                  <a:t>Given an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given an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we refer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as end-points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say that 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0000"/>
                    </a:solidFill>
                  </a:rPr>
                  <a:t>incident on </a:t>
                </a:r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an end-point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736F56-A245-44B4-B3BC-63D81967E9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0"/>
                <a:ext cx="9677400" cy="1524000"/>
              </a:xfrm>
              <a:blipFill>
                <a:blip r:embed="rId2"/>
                <a:stretch>
                  <a:fillRect l="-567" t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152151-9DBB-4E43-8940-CD437137AA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2895600"/>
                <a:ext cx="10896600" cy="13715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 an undirected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700000"/>
                    </a:solidFill>
                  </a:rPr>
                  <a:t>degree</a:t>
                </a:r>
                <a:r>
                  <a:rPr lang="en-US" dirty="0"/>
                  <a:t> of 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/>
                  <a:t>number of edges incident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152151-9DBB-4E43-8940-CD437137A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95600"/>
                <a:ext cx="10896600" cy="1371591"/>
              </a:xfrm>
              <a:prstGeom prst="rect">
                <a:avLst/>
              </a:prstGeom>
              <a:blipFill>
                <a:blip r:embed="rId3"/>
                <a:stretch>
                  <a:fillRect l="-447" t="-3509"/>
                </a:stretch>
              </a:blip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8E63274-4267-4937-8FEA-90261F856F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791201" y="4876800"/>
                <a:ext cx="4190991" cy="1143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Example: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=5,  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8E63274-4267-4937-8FEA-90261F85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91201" y="4876800"/>
                <a:ext cx="4190991" cy="1143001"/>
              </a:xfrm>
              <a:prstGeom prst="rect">
                <a:avLst/>
              </a:prstGeom>
              <a:blipFill>
                <a:blip r:embed="rId4"/>
                <a:stretch>
                  <a:fillRect l="-1310" t="-47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20">
            <a:extLst>
              <a:ext uri="{FF2B5EF4-FFF2-40B4-BE49-F238E27FC236}">
                <a16:creationId xmlns:a16="http://schemas.microsoft.com/office/drawing/2014/main" id="{CB62DD33-237E-491B-B368-8EE28F762468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724400"/>
            <a:ext cx="2514600" cy="1371600"/>
            <a:chOff x="3312" y="1104"/>
            <a:chExt cx="1584" cy="864"/>
          </a:xfrm>
        </p:grpSpPr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913D6A19-25F6-4B68-AE2F-B00D618CA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04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b</a:t>
              </a:r>
              <a:endParaRPr lang="en-US" altLang="en-US" b="0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99EB7042-E483-4F9A-BB2B-CDFF7AE87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104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a</a:t>
              </a:r>
              <a:endParaRPr lang="en-US" altLang="en-US" b="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6B5FA309-01A4-497F-B944-00B4E9A97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80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f</a:t>
              </a:r>
              <a:endParaRPr lang="en-US" altLang="en-US" b="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F6BDFC99-7E7D-4A86-9BBB-409F843FA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104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 dirty="0"/>
                <a:t>c</a:t>
              </a:r>
              <a:endParaRPr lang="en-US" altLang="en-US" b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731558-F21F-4AFB-BB35-1BB61CF8C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680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d</a:t>
              </a:r>
              <a:endParaRPr lang="en-US" altLang="en-US" b="0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510AAE3D-FCCD-437B-8703-FAB55AC09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20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FC0EA4A2-C282-4553-ABBD-C4D1F194B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34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C48DC712-2516-4423-81BA-4352B7DD09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1344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517A9330-8DA2-4B0D-85B6-545E05724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>
              <a:extLst>
                <a:ext uri="{FF2B5EF4-FFF2-40B4-BE49-F238E27FC236}">
                  <a16:creationId xmlns:a16="http://schemas.microsoft.com/office/drawing/2014/main" id="{07C9F8F1-3EFD-47CA-8AFC-8B2D7873C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6641C924-684F-4361-88A4-A92FB651BF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3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B301D5B6-D1CC-4385-A5E3-1DC65AE82F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2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8">
              <a:extLst>
                <a:ext uri="{FF2B5EF4-FFF2-40B4-BE49-F238E27FC236}">
                  <a16:creationId xmlns:a16="http://schemas.microsoft.com/office/drawing/2014/main" id="{FCA476A5-C718-42D5-8E76-6BA8C3BA3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>
              <a:extLst>
                <a:ext uri="{FF2B5EF4-FFF2-40B4-BE49-F238E27FC236}">
                  <a16:creationId xmlns:a16="http://schemas.microsoft.com/office/drawing/2014/main" id="{C2D0ADF5-D744-4C77-9620-A55C0FC707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1344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029F10AE-FDC8-4AE5-AE13-58B29CEAF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680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e</a:t>
              </a:r>
              <a:endParaRPr lang="en-US" altLang="en-US" b="0"/>
            </a:p>
          </p:txBody>
        </p:sp>
      </p:grpSp>
    </p:spTree>
    <p:extLst>
      <p:ext uri="{BB962C8B-B14F-4D97-AF65-F5344CB8AC3E}">
        <p14:creationId xmlns:p14="http://schemas.microsoft.com/office/powerpoint/2010/main" val="9898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B61D-031D-42EC-8FFF-328A20B7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AFB333-CF72-4A00-BFDB-EFC32224E01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0"/>
                <a:ext cx="9525000" cy="1828800"/>
              </a:xfrm>
            </p:spPr>
            <p:txBody>
              <a:bodyPr/>
              <a:lstStyle/>
              <a:p>
                <a:r>
                  <a:rPr lang="en-US" dirty="0"/>
                  <a:t>Given a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−1 , </m:t>
                    </m:r>
                  </m:oMath>
                </a14:m>
                <a:r>
                  <a:rPr lang="en-US" dirty="0"/>
                  <a:t> for any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9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AFB333-CF72-4A00-BFDB-EFC32224E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0"/>
                <a:ext cx="9525000" cy="1828800"/>
              </a:xfrm>
              <a:blipFill>
                <a:blip r:embed="rId2"/>
                <a:stretch>
                  <a:fillRect l="-576" t="-3000" b="-19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45C489D-5E61-441C-9361-A18B34226BB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2743200"/>
                <a:ext cx="9525000" cy="1663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 a undirected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The maximum number of edges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i.e., the number of edges can be anything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also implies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45C489D-5E61-441C-9361-A18B34226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743200"/>
                <a:ext cx="9525000" cy="1663261"/>
              </a:xfrm>
              <a:prstGeom prst="rect">
                <a:avLst/>
              </a:prstGeom>
              <a:blipFill>
                <a:blip r:embed="rId3"/>
                <a:stretch>
                  <a:fillRect l="-576" t="-3297" b="-2820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85E016D-1A89-44DF-9E0F-B4514B6E813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47700" y="4917527"/>
                <a:ext cx="9525000" cy="1442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 undirected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rgbClr val="700000"/>
                    </a:solidFill>
                  </a:rPr>
                  <a:t>complete graph </a:t>
                </a:r>
                <a:r>
                  <a:rPr lang="en-US" dirty="0" err="1"/>
                  <a:t>iff</a:t>
                </a:r>
                <a:endParaRPr lang="en-US" dirty="0"/>
              </a:p>
              <a:p>
                <a:pPr lvl="1"/>
                <a:r>
                  <a:rPr lang="en-US" dirty="0"/>
                  <a:t>There is one edge between every pair of distinct nodes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err="1"/>
                  <a:t>i.e</a:t>
                </a:r>
                <a:r>
                  <a:rPr lang="en-US" dirty="0"/>
                  <a:t>,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85E016D-1A89-44DF-9E0F-B4514B6E8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7700" y="4917527"/>
                <a:ext cx="9525000" cy="1442545"/>
              </a:xfrm>
              <a:prstGeom prst="rect">
                <a:avLst/>
              </a:prstGeom>
              <a:blipFill>
                <a:blip r:embed="rId4"/>
                <a:stretch>
                  <a:fillRect l="-576" t="-4237" b="-720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24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E8FA3-14F1-4C9E-BBAF-5A036C90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degree in directed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152151-9DBB-4E43-8940-CD437137AA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2514601"/>
                <a:ext cx="9829800" cy="137159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 a directed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700000"/>
                    </a:solidFill>
                  </a:rPr>
                  <a:t>out-degree</a:t>
                </a:r>
                <a:r>
                  <a:rPr lang="en-US" dirty="0"/>
                  <a:t> of a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outdeg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/>
                  <a:t>number of edges </a:t>
                </a:r>
                <a:r>
                  <a:rPr lang="en-US" dirty="0">
                    <a:solidFill>
                      <a:srgbClr val="700000"/>
                    </a:solidFill>
                  </a:rPr>
                  <a:t>leaving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152151-9DBB-4E43-8940-CD437137A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514601"/>
                <a:ext cx="9829800" cy="1371591"/>
              </a:xfrm>
              <a:prstGeom prst="rect">
                <a:avLst/>
              </a:prstGeom>
              <a:blipFill>
                <a:blip r:embed="rId2"/>
                <a:stretch>
                  <a:fillRect l="-558" t="-4464" r="-1178"/>
                </a:stretch>
              </a:blipFill>
              <a:ln w="190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8E63274-4267-4937-8FEA-90261F856FE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739962" y="5029201"/>
                <a:ext cx="4648200" cy="13715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Example: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=3,   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outdeg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indeg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outdeg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marL="27463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8E63274-4267-4937-8FEA-90261F856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9962" y="5029201"/>
                <a:ext cx="4648200" cy="1371591"/>
              </a:xfrm>
              <a:prstGeom prst="rect">
                <a:avLst/>
              </a:prstGeom>
              <a:blipFill>
                <a:blip r:embed="rId3"/>
                <a:stretch>
                  <a:fillRect l="-1181" t="-4000" b="-5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59C1A676-C739-47C0-BA31-E073A57817F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1447800"/>
              </a:xfrm>
            </p:spPr>
            <p:txBody>
              <a:bodyPr/>
              <a:lstStyle/>
              <a:p>
                <a:r>
                  <a:rPr lang="en-US" dirty="0"/>
                  <a:t>Given a directed graph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</a:t>
                </a:r>
                <a:r>
                  <a:rPr lang="en-US" dirty="0">
                    <a:solidFill>
                      <a:srgbClr val="700000"/>
                    </a:solidFill>
                  </a:rPr>
                  <a:t>in-degree</a:t>
                </a:r>
                <a:r>
                  <a:rPr lang="en-US" dirty="0"/>
                  <a:t> of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dirty="0"/>
                  <a:t>number of edges </a:t>
                </a:r>
                <a:r>
                  <a:rPr lang="en-US" dirty="0">
                    <a:solidFill>
                      <a:srgbClr val="700000"/>
                    </a:solidFill>
                  </a:rPr>
                  <a:t>entering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Content Placeholder 22">
                <a:extLst>
                  <a:ext uri="{FF2B5EF4-FFF2-40B4-BE49-F238E27FC236}">
                    <a16:creationId xmlns:a16="http://schemas.microsoft.com/office/drawing/2014/main" id="{59C1A676-C739-47C0-BA31-E073A57817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1447800"/>
              </a:xfrm>
              <a:blipFill>
                <a:blip r:embed="rId4"/>
                <a:stretch>
                  <a:fillRect l="-571" t="-3782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EDAA0178-33D4-409B-B013-4A484553C2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810001"/>
                <a:ext cx="9829800" cy="1371591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Sometimes we use </a:t>
                </a:r>
                <a:r>
                  <a:rPr lang="en-US" dirty="0">
                    <a:solidFill>
                      <a:srgbClr val="700000"/>
                    </a:solidFill>
                  </a:rPr>
                  <a:t>degree</a:t>
                </a:r>
                <a:r>
                  <a:rPr lang="en-US" dirty="0"/>
                  <a:t> to denote the sum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𝑖𝑛𝑑𝑒𝑔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𝑜𝑢𝑡𝑑𝑒𝑔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EDAA0178-33D4-409B-B013-4A484553C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810001"/>
                <a:ext cx="9829800" cy="1371591"/>
              </a:xfrm>
              <a:prstGeom prst="rect">
                <a:avLst/>
              </a:prstGeom>
              <a:blipFill>
                <a:blip r:embed="rId5"/>
                <a:stretch>
                  <a:fillRect l="-558" t="-4000"/>
                </a:stretch>
              </a:blipFill>
              <a:ln w="1905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A90BA5E-FCAB-4091-82FF-0CCE0947112B}"/>
              </a:ext>
            </a:extLst>
          </p:cNvPr>
          <p:cNvGrpSpPr/>
          <p:nvPr/>
        </p:nvGrpSpPr>
        <p:grpSpPr>
          <a:xfrm>
            <a:off x="2590800" y="5029200"/>
            <a:ext cx="2514600" cy="1371600"/>
            <a:chOff x="3314700" y="2956715"/>
            <a:chExt cx="2514600" cy="13716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85650B2-25FD-4FE7-B1C5-A88369653F78}"/>
                </a:ext>
              </a:extLst>
            </p:cNvPr>
            <p:cNvGrpSpPr/>
            <p:nvPr/>
          </p:nvGrpSpPr>
          <p:grpSpPr>
            <a:xfrm>
              <a:off x="3314700" y="2956715"/>
              <a:ext cx="2514600" cy="1371600"/>
              <a:chOff x="5334000" y="2895600"/>
              <a:chExt cx="2514600" cy="1371600"/>
            </a:xfrm>
          </p:grpSpPr>
          <p:grpSp>
            <p:nvGrpSpPr>
              <p:cNvPr id="28" name="Group 20">
                <a:extLst>
                  <a:ext uri="{FF2B5EF4-FFF2-40B4-BE49-F238E27FC236}">
                    <a16:creationId xmlns:a16="http://schemas.microsoft.com/office/drawing/2014/main" id="{6684B6DF-53EE-4704-8AB5-8ACBB7FB45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34000" y="2895600"/>
                <a:ext cx="2514600" cy="1371600"/>
                <a:chOff x="3312" y="1104"/>
                <a:chExt cx="1584" cy="864"/>
              </a:xfrm>
            </p:grpSpPr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5FBE7038-5E24-4B98-9B15-E7868FF130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b</a:t>
                  </a:r>
                  <a:endParaRPr lang="en-US" altLang="en-US" b="0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E3B9214-C678-4334-AF98-2CE86D0CDA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a</a:t>
                  </a:r>
                  <a:endParaRPr lang="en-US" altLang="en-US" b="0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47A247ED-92DC-40BF-A286-FA4C220176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f</a:t>
                  </a:r>
                  <a:endParaRPr lang="en-US" altLang="en-US" b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E3238E1D-8DC2-4C1F-A91B-9681F1D3F0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c</a:t>
                  </a:r>
                  <a:endParaRPr lang="en-US" altLang="en-US" b="0" dirty="0"/>
                </a:p>
              </p:txBody>
            </p:sp>
            <p:sp>
              <p:nvSpPr>
                <p:cNvPr id="42" name="Oval 10">
                  <a:extLst>
                    <a:ext uri="{FF2B5EF4-FFF2-40B4-BE49-F238E27FC236}">
                      <a16:creationId xmlns:a16="http://schemas.microsoft.com/office/drawing/2014/main" id="{D131BEE0-1CDA-4A6F-A3D7-7A7CD24D93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d</a:t>
                  </a:r>
                  <a:endParaRPr lang="en-US" altLang="en-US" b="0" dirty="0"/>
                </a:p>
              </p:txBody>
            </p:sp>
            <p:sp>
              <p:nvSpPr>
                <p:cNvPr id="43" name="Oval 9">
                  <a:extLst>
                    <a:ext uri="{FF2B5EF4-FFF2-40B4-BE49-F238E27FC236}">
                      <a16:creationId xmlns:a16="http://schemas.microsoft.com/office/drawing/2014/main" id="{B0C10831-A80B-4819-9114-780A149DA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e</a:t>
                  </a:r>
                  <a:endParaRPr lang="en-US" altLang="en-US" b="0"/>
                </a:p>
              </p:txBody>
            </p: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39DCD67-B085-49C4-98A5-DF7E228B2CED}"/>
                  </a:ext>
                </a:extLst>
              </p:cNvPr>
              <p:cNvCxnSpPr>
                <a:stCxn id="39" idx="6"/>
                <a:endCxn id="38" idx="2"/>
              </p:cNvCxnSpPr>
              <p:nvPr/>
            </p:nvCxnSpPr>
            <p:spPr bwMode="auto">
              <a:xfrm>
                <a:off x="5791200" y="31242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9E975EB-30DB-405A-B92C-FADB1633BD92}"/>
                  </a:ext>
                </a:extLst>
              </p:cNvPr>
              <p:cNvCxnSpPr>
                <a:stCxn id="38" idx="6"/>
                <a:endCxn id="41" idx="2"/>
              </p:cNvCxnSpPr>
              <p:nvPr/>
            </p:nvCxnSpPr>
            <p:spPr bwMode="auto">
              <a:xfrm>
                <a:off x="6858000" y="31242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A2126695-4D6C-4337-B805-393CB5FCB616}"/>
                  </a:ext>
                </a:extLst>
              </p:cNvPr>
              <p:cNvCxnSpPr>
                <a:stCxn id="43" idx="7"/>
                <a:endCxn id="41" idx="3"/>
              </p:cNvCxnSpPr>
              <p:nvPr/>
            </p:nvCxnSpPr>
            <p:spPr bwMode="auto">
              <a:xfrm flipV="1">
                <a:off x="6791045" y="3285845"/>
                <a:ext cx="6673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3AEF582-4EA5-490E-8301-24B458B72E5C}"/>
                  </a:ext>
                </a:extLst>
              </p:cNvPr>
              <p:cNvCxnSpPr>
                <a:stCxn id="38" idx="4"/>
                <a:endCxn id="43" idx="0"/>
              </p:cNvCxnSpPr>
              <p:nvPr/>
            </p:nvCxnSpPr>
            <p:spPr bwMode="auto">
              <a:xfrm>
                <a:off x="66294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48B7FAE0-2767-4F4D-924F-DD516BAB1AE3}"/>
                  </a:ext>
                </a:extLst>
              </p:cNvPr>
              <p:cNvCxnSpPr>
                <a:stCxn id="40" idx="2"/>
              </p:cNvCxnSpPr>
              <p:nvPr/>
            </p:nvCxnSpPr>
            <p:spPr bwMode="auto">
              <a:xfrm flipH="1">
                <a:off x="6858000" y="40386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E023CEC-4CA8-4D4A-AE7D-5A72A95E1455}"/>
                  </a:ext>
                </a:extLst>
              </p:cNvPr>
              <p:cNvCxnSpPr>
                <a:stCxn id="43" idx="2"/>
                <a:endCxn id="42" idx="6"/>
              </p:cNvCxnSpPr>
              <p:nvPr/>
            </p:nvCxnSpPr>
            <p:spPr bwMode="auto">
              <a:xfrm flipH="1">
                <a:off x="5791200" y="40386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C66D106D-1590-4BF1-AB30-DD3884555702}"/>
                  </a:ext>
                </a:extLst>
              </p:cNvPr>
              <p:cNvCxnSpPr>
                <a:stCxn id="42" idx="7"/>
                <a:endCxn id="38" idx="3"/>
              </p:cNvCxnSpPr>
              <p:nvPr/>
            </p:nvCxnSpPr>
            <p:spPr bwMode="auto">
              <a:xfrm flipV="1">
                <a:off x="5724245" y="3285845"/>
                <a:ext cx="7435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0EA8E994-01DC-4454-AE4E-55B053C9CA60}"/>
                  </a:ext>
                </a:extLst>
              </p:cNvPr>
              <p:cNvCxnSpPr>
                <a:stCxn id="43" idx="1"/>
              </p:cNvCxnSpPr>
              <p:nvPr/>
            </p:nvCxnSpPr>
            <p:spPr bwMode="auto">
              <a:xfrm flipH="1" flipV="1">
                <a:off x="5791200" y="3285845"/>
                <a:ext cx="676555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34552EBD-5916-4153-9009-0884545D37E3}"/>
                  </a:ext>
                </a:extLst>
              </p:cNvPr>
              <p:cNvCxnSpPr>
                <a:stCxn id="39" idx="4"/>
                <a:endCxn id="42" idx="0"/>
              </p:cNvCxnSpPr>
              <p:nvPr/>
            </p:nvCxnSpPr>
            <p:spPr bwMode="auto">
              <a:xfrm>
                <a:off x="55626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A5693A8-8BF3-4918-BA30-BA7F96FDCB17}"/>
                </a:ext>
              </a:extLst>
            </p:cNvPr>
            <p:cNvSpPr/>
            <p:nvPr/>
          </p:nvSpPr>
          <p:spPr>
            <a:xfrm>
              <a:off x="4824248" y="3373821"/>
              <a:ext cx="672662" cy="599089"/>
            </a:xfrm>
            <a:custGeom>
              <a:avLst/>
              <a:gdLst>
                <a:gd name="connsiteX0" fmla="*/ 672662 w 672662"/>
                <a:gd name="connsiteY0" fmla="*/ 0 h 599089"/>
                <a:gd name="connsiteX1" fmla="*/ 515007 w 672662"/>
                <a:gd name="connsiteY1" fmla="*/ 346841 h 599089"/>
                <a:gd name="connsiteX2" fmla="*/ 0 w 672662"/>
                <a:gd name="connsiteY2" fmla="*/ 599089 h 59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662" h="599089">
                  <a:moveTo>
                    <a:pt x="672662" y="0"/>
                  </a:moveTo>
                  <a:cubicBezTo>
                    <a:pt x="649889" y="123496"/>
                    <a:pt x="627117" y="246993"/>
                    <a:pt x="515007" y="346841"/>
                  </a:cubicBezTo>
                  <a:cubicBezTo>
                    <a:pt x="402897" y="446689"/>
                    <a:pt x="201448" y="522889"/>
                    <a:pt x="0" y="59908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22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3B61D-031D-42EC-8FFF-328A20B7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AFB333-CF72-4A00-BFDB-EFC32224E01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1828800"/>
              </a:xfrm>
            </p:spPr>
            <p:txBody>
              <a:bodyPr/>
              <a:lstStyle/>
              <a:p>
                <a:r>
                  <a:rPr lang="en-US" dirty="0"/>
                  <a:t>Given a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</m:e>
                    </m:func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out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r>
                  <a:rPr lang="en-US" dirty="0"/>
                  <a:t> for any 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AFB333-CF72-4A00-BFDB-EFC32224E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1828800"/>
              </a:xfrm>
              <a:blipFill>
                <a:blip r:embed="rId2"/>
                <a:stretch>
                  <a:fillRect l="-571" t="-3000" b="-19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45C489D-5E61-441C-9361-A18B34226BB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3276601"/>
                <a:ext cx="9601200" cy="1442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 a directed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The maximum number of edges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also implies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45C489D-5E61-441C-9361-A18B34226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276601"/>
                <a:ext cx="9601200" cy="1442545"/>
              </a:xfrm>
              <a:prstGeom prst="rect">
                <a:avLst/>
              </a:prstGeom>
              <a:blipFill>
                <a:blip r:embed="rId3"/>
                <a:stretch>
                  <a:fillRect l="-571" t="-4237" b="-4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14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BB39-5627-4DD8-81F3-49807C94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B1985F-F77F-4807-A41C-9CD57687430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a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set of </a:t>
                </a:r>
                <a:r>
                  <a:rPr lang="en-US" dirty="0">
                    <a:solidFill>
                      <a:srgbClr val="700000"/>
                    </a:solidFill>
                  </a:rPr>
                  <a:t>neighbors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the set of all nodes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that share an edge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8"/>
                <a:endParaRPr lang="en-US" dirty="0"/>
              </a:p>
              <a:p>
                <a:r>
                  <a:rPr lang="en-US" dirty="0"/>
                  <a:t>Given a 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set of </a:t>
                </a:r>
                <a:r>
                  <a:rPr lang="en-US" dirty="0">
                    <a:solidFill>
                      <a:srgbClr val="700000"/>
                    </a:solidFill>
                  </a:rPr>
                  <a:t>successors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the set of all nodes at the end of an edge leaving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set of </a:t>
                </a:r>
                <a:r>
                  <a:rPr lang="en-US" dirty="0">
                    <a:solidFill>
                      <a:srgbClr val="700000"/>
                    </a:solidFill>
                  </a:rPr>
                  <a:t>predecessors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the set of all nodes at the start of an edge entering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8"/>
                <a:endParaRPr lang="en-US" dirty="0"/>
              </a:p>
              <a:p>
                <a:r>
                  <a:rPr lang="en-US" dirty="0"/>
                  <a:t>By convention, for a directed graph</a:t>
                </a:r>
              </a:p>
              <a:p>
                <a:pPr lvl="1"/>
                <a:r>
                  <a:rPr lang="en-US" dirty="0"/>
                  <a:t>the set of </a:t>
                </a:r>
                <a:r>
                  <a:rPr lang="en-US" dirty="0">
                    <a:solidFill>
                      <a:srgbClr val="700000"/>
                    </a:solidFill>
                  </a:rPr>
                  <a:t>neighbors</a:t>
                </a:r>
                <a:r>
                  <a:rPr lang="en-US" dirty="0"/>
                  <a:t> of a node often refers to the set of </a:t>
                </a:r>
                <a:r>
                  <a:rPr lang="en-US" dirty="0">
                    <a:solidFill>
                      <a:srgbClr val="700000"/>
                    </a:solidFill>
                  </a:rPr>
                  <a:t>successors</a:t>
                </a:r>
                <a:r>
                  <a:rPr lang="en-US" dirty="0"/>
                  <a:t> of this node.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B1985F-F77F-4807-A41C-9CD5768743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37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Paths, reachability and connectivity </a:t>
            </a:r>
          </a:p>
        </p:txBody>
      </p:sp>
    </p:spTree>
    <p:extLst>
      <p:ext uri="{BB962C8B-B14F-4D97-AF65-F5344CB8AC3E}">
        <p14:creationId xmlns:p14="http://schemas.microsoft.com/office/powerpoint/2010/main" val="293598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D539A-CE0B-4173-955B-C62CED0A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3" name="Content Placeholder 12" descr="A picture containing radar chart&#10;&#10;Description automatically generated">
            <a:extLst>
              <a:ext uri="{FF2B5EF4-FFF2-40B4-BE49-F238E27FC236}">
                <a16:creationId xmlns:a16="http://schemas.microsoft.com/office/drawing/2014/main" id="{9CEF95AC-3AD9-4247-8346-4E16D5FA7AF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39" y="1524000"/>
            <a:ext cx="7134523" cy="35814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F1F866-B12C-44C9-918A-A17D284CB5E4}"/>
              </a:ext>
            </a:extLst>
          </p:cNvPr>
          <p:cNvSpPr txBox="1"/>
          <p:nvPr/>
        </p:nvSpPr>
        <p:spPr>
          <a:xfrm>
            <a:off x="2514600" y="5562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we fly from Columbus, Ohio to Denver, Colorado? </a:t>
            </a:r>
          </a:p>
        </p:txBody>
      </p:sp>
    </p:spTree>
    <p:extLst>
      <p:ext uri="{BB962C8B-B14F-4D97-AF65-F5344CB8AC3E}">
        <p14:creationId xmlns:p14="http://schemas.microsoft.com/office/powerpoint/2010/main" val="560940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Graphs: directed and undirected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8614-70CF-4AD1-9F13-718752F4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C561F-2CCE-4E2E-9809-A31B1361891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181600"/>
              </a:xfrm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700000"/>
                    </a:solidFill>
                  </a:rPr>
                  <a:t>path</a:t>
                </a:r>
                <a:r>
                  <a:rPr lang="en-US" dirty="0"/>
                  <a:t> from 𝑢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in a (directed or undirected) graph 𝐺 = (𝑉, 𝐸) is a sequence of one or more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such that there is an edge between each consecutive pair of nodes in the sequence. </a:t>
                </a:r>
              </a:p>
              <a:p>
                <a:pPr marL="0" indent="0">
                  <a:buNone/>
                </a:pPr>
                <a:endParaRPr lang="en-US" sz="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C561F-2CCE-4E2E-9809-A31B13618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181600"/>
              </a:xfrm>
              <a:blipFill>
                <a:blip r:embed="rId2"/>
                <a:stretch>
                  <a:fillRect l="-571" t="-1176" r="-1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C287435-33C8-4F9D-8051-51FBD589556F}"/>
              </a:ext>
            </a:extLst>
          </p:cNvPr>
          <p:cNvGrpSpPr/>
          <p:nvPr/>
        </p:nvGrpSpPr>
        <p:grpSpPr>
          <a:xfrm>
            <a:off x="4572000" y="3581400"/>
            <a:ext cx="2514600" cy="1371600"/>
            <a:chOff x="3314700" y="2956715"/>
            <a:chExt cx="2514600" cy="13716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16B0A9-1F1F-4A4A-89B9-ADC71442F17B}"/>
                </a:ext>
              </a:extLst>
            </p:cNvPr>
            <p:cNvGrpSpPr/>
            <p:nvPr/>
          </p:nvGrpSpPr>
          <p:grpSpPr>
            <a:xfrm>
              <a:off x="3314700" y="2956715"/>
              <a:ext cx="2514600" cy="1371600"/>
              <a:chOff x="5334000" y="2895600"/>
              <a:chExt cx="2514600" cy="1371600"/>
            </a:xfrm>
          </p:grpSpPr>
          <p:grpSp>
            <p:nvGrpSpPr>
              <p:cNvPr id="7" name="Group 20">
                <a:extLst>
                  <a:ext uri="{FF2B5EF4-FFF2-40B4-BE49-F238E27FC236}">
                    <a16:creationId xmlns:a16="http://schemas.microsoft.com/office/drawing/2014/main" id="{8BC80DA4-E840-46FF-B16D-FFC7E2F3BE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34000" y="2895600"/>
                <a:ext cx="2514600" cy="1371600"/>
                <a:chOff x="3312" y="1104"/>
                <a:chExt cx="1584" cy="86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41A9D2A-3B72-403B-9AAA-CED9E8726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b</a:t>
                  </a:r>
                  <a:endParaRPr lang="en-US" altLang="en-US" b="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B8FDC75-78FC-4A94-B768-905EE5B3B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a</a:t>
                  </a:r>
                  <a:endParaRPr lang="en-US" altLang="en-US" b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7A63B3E-ACBB-438E-BA6B-331B6635F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f</a:t>
                  </a:r>
                  <a:endParaRPr lang="en-US" altLang="en-US" b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320AD8B-C013-4980-81FD-163A96E83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c</a:t>
                  </a:r>
                  <a:endParaRPr lang="en-US" altLang="en-US" b="0" dirty="0"/>
                </a:p>
              </p:txBody>
            </p:sp>
            <p:sp>
              <p:nvSpPr>
                <p:cNvPr id="21" name="Oval 10">
                  <a:extLst>
                    <a:ext uri="{FF2B5EF4-FFF2-40B4-BE49-F238E27FC236}">
                      <a16:creationId xmlns:a16="http://schemas.microsoft.com/office/drawing/2014/main" id="{F4A0831B-C658-4CFB-A059-C9521B6CD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d</a:t>
                  </a:r>
                  <a:endParaRPr lang="en-US" altLang="en-US" b="0" dirty="0"/>
                </a:p>
              </p:txBody>
            </p:sp>
            <p:sp>
              <p:nvSpPr>
                <p:cNvPr id="22" name="Oval 9">
                  <a:extLst>
                    <a:ext uri="{FF2B5EF4-FFF2-40B4-BE49-F238E27FC236}">
                      <a16:creationId xmlns:a16="http://schemas.microsoft.com/office/drawing/2014/main" id="{04671094-0750-46A4-A5A3-AEA3CB98AC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e</a:t>
                  </a:r>
                  <a:endParaRPr lang="en-US" altLang="en-US" b="0"/>
                </a:p>
              </p:txBody>
            </p:sp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387CE33-C088-4544-80D6-FC40E092B060}"/>
                  </a:ext>
                </a:extLst>
              </p:cNvPr>
              <p:cNvCxnSpPr>
                <a:stCxn id="18" idx="6"/>
                <a:endCxn id="17" idx="2"/>
              </p:cNvCxnSpPr>
              <p:nvPr/>
            </p:nvCxnSpPr>
            <p:spPr bwMode="auto">
              <a:xfrm>
                <a:off x="5791200" y="31242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B9C8A90-CBFC-4617-8DAF-6A3AD8E8B6F2}"/>
                  </a:ext>
                </a:extLst>
              </p:cNvPr>
              <p:cNvCxnSpPr>
                <a:stCxn id="17" idx="6"/>
                <a:endCxn id="20" idx="2"/>
              </p:cNvCxnSpPr>
              <p:nvPr/>
            </p:nvCxnSpPr>
            <p:spPr bwMode="auto">
              <a:xfrm>
                <a:off x="6858000" y="31242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7995A11-FB5D-46E9-8DBA-21ED3371EAC0}"/>
                  </a:ext>
                </a:extLst>
              </p:cNvPr>
              <p:cNvCxnSpPr>
                <a:stCxn id="22" idx="7"/>
                <a:endCxn id="20" idx="3"/>
              </p:cNvCxnSpPr>
              <p:nvPr/>
            </p:nvCxnSpPr>
            <p:spPr bwMode="auto">
              <a:xfrm flipV="1">
                <a:off x="6791045" y="3285845"/>
                <a:ext cx="6673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82D063D-3A14-4C27-BBCE-DD91E376F09E}"/>
                  </a:ext>
                </a:extLst>
              </p:cNvPr>
              <p:cNvCxnSpPr>
                <a:stCxn id="17" idx="4"/>
                <a:endCxn id="22" idx="0"/>
              </p:cNvCxnSpPr>
              <p:nvPr/>
            </p:nvCxnSpPr>
            <p:spPr bwMode="auto">
              <a:xfrm>
                <a:off x="66294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E7A11AD-E71A-413B-A772-FB286E065A9E}"/>
                  </a:ext>
                </a:extLst>
              </p:cNvPr>
              <p:cNvCxnSpPr>
                <a:stCxn id="19" idx="2"/>
              </p:cNvCxnSpPr>
              <p:nvPr/>
            </p:nvCxnSpPr>
            <p:spPr bwMode="auto">
              <a:xfrm flipH="1">
                <a:off x="6858000" y="40386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EE48BE1B-2F22-44DD-864A-6D57EC2AF8B2}"/>
                  </a:ext>
                </a:extLst>
              </p:cNvPr>
              <p:cNvCxnSpPr>
                <a:stCxn id="22" idx="2"/>
                <a:endCxn id="21" idx="6"/>
              </p:cNvCxnSpPr>
              <p:nvPr/>
            </p:nvCxnSpPr>
            <p:spPr bwMode="auto">
              <a:xfrm flipH="1">
                <a:off x="5791200" y="40386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ED056C2-DB68-4A0E-B7B2-0E5E5E5F1027}"/>
                  </a:ext>
                </a:extLst>
              </p:cNvPr>
              <p:cNvCxnSpPr>
                <a:stCxn id="21" idx="7"/>
                <a:endCxn id="17" idx="3"/>
              </p:cNvCxnSpPr>
              <p:nvPr/>
            </p:nvCxnSpPr>
            <p:spPr bwMode="auto">
              <a:xfrm flipV="1">
                <a:off x="5724245" y="3285845"/>
                <a:ext cx="7435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231E613-2E23-402B-B7B0-04F163CFFE95}"/>
                  </a:ext>
                </a:extLst>
              </p:cNvPr>
              <p:cNvCxnSpPr>
                <a:stCxn id="22" idx="1"/>
              </p:cNvCxnSpPr>
              <p:nvPr/>
            </p:nvCxnSpPr>
            <p:spPr bwMode="auto">
              <a:xfrm flipH="1" flipV="1">
                <a:off x="5791200" y="3285845"/>
                <a:ext cx="676555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96EB6E9-5049-4110-B62C-BDDDF2613E17}"/>
                  </a:ext>
                </a:extLst>
              </p:cNvPr>
              <p:cNvCxnSpPr>
                <a:stCxn id="18" idx="4"/>
                <a:endCxn id="21" idx="0"/>
              </p:cNvCxnSpPr>
              <p:nvPr/>
            </p:nvCxnSpPr>
            <p:spPr bwMode="auto">
              <a:xfrm>
                <a:off x="55626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96A470A-6A57-4E07-A0E9-55D06B42BF49}"/>
                </a:ext>
              </a:extLst>
            </p:cNvPr>
            <p:cNvSpPr/>
            <p:nvPr/>
          </p:nvSpPr>
          <p:spPr>
            <a:xfrm>
              <a:off x="4824248" y="3373821"/>
              <a:ext cx="672662" cy="599089"/>
            </a:xfrm>
            <a:custGeom>
              <a:avLst/>
              <a:gdLst>
                <a:gd name="connsiteX0" fmla="*/ 672662 w 672662"/>
                <a:gd name="connsiteY0" fmla="*/ 0 h 599089"/>
                <a:gd name="connsiteX1" fmla="*/ 515007 w 672662"/>
                <a:gd name="connsiteY1" fmla="*/ 346841 h 599089"/>
                <a:gd name="connsiteX2" fmla="*/ 0 w 672662"/>
                <a:gd name="connsiteY2" fmla="*/ 599089 h 59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662" h="599089">
                  <a:moveTo>
                    <a:pt x="672662" y="0"/>
                  </a:moveTo>
                  <a:cubicBezTo>
                    <a:pt x="649889" y="123496"/>
                    <a:pt x="627117" y="246993"/>
                    <a:pt x="515007" y="346841"/>
                  </a:cubicBezTo>
                  <a:cubicBezTo>
                    <a:pt x="402897" y="446689"/>
                    <a:pt x="201448" y="522889"/>
                    <a:pt x="0" y="59908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2408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8614-70CF-4AD1-9F13-718752F4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C561F-2CCE-4E2E-9809-A31B1361891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181600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700000"/>
                    </a:solidFill>
                  </a:rPr>
                  <a:t>length</a:t>
                </a:r>
                <a:r>
                  <a:rPr lang="en-US" dirty="0"/>
                  <a:t> of a path = # of nodes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= # of edges in a path </a:t>
                </a:r>
              </a:p>
              <a:p>
                <a:pPr lvl="1"/>
                <a:r>
                  <a:rPr lang="en-US" dirty="0"/>
                  <a:t>The length of a path could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sz="600" dirty="0"/>
              </a:p>
              <a:p>
                <a:r>
                  <a:rPr lang="en-US" dirty="0"/>
                  <a:t>A path is </a:t>
                </a:r>
                <a:r>
                  <a:rPr lang="en-US" dirty="0">
                    <a:solidFill>
                      <a:srgbClr val="700000"/>
                    </a:solidFill>
                  </a:rPr>
                  <a:t>simple</a:t>
                </a:r>
                <a:r>
                  <a:rPr lang="en-US" dirty="0"/>
                  <a:t> if it visits each node only once</a:t>
                </a:r>
              </a:p>
              <a:p>
                <a:pPr lvl="1"/>
                <a:r>
                  <a:rPr lang="en-US" dirty="0"/>
                  <a:t>In this class, we usually consider only simple paths.  </a:t>
                </a:r>
              </a:p>
              <a:p>
                <a:endParaRPr lang="en-US" sz="600" dirty="0"/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700000"/>
                    </a:solidFill>
                  </a:rPr>
                  <a:t>cycle</a:t>
                </a:r>
                <a:r>
                  <a:rPr lang="en-US" dirty="0"/>
                  <a:t> is a path where the first and last nodes are the same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C561F-2CCE-4E2E-9809-A31B13618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181600"/>
              </a:xfrm>
              <a:blipFill>
                <a:blip r:embed="rId2"/>
                <a:stretch>
                  <a:fillRect l="-571" t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C287435-33C8-4F9D-8051-51FBD589556F}"/>
              </a:ext>
            </a:extLst>
          </p:cNvPr>
          <p:cNvGrpSpPr/>
          <p:nvPr/>
        </p:nvGrpSpPr>
        <p:grpSpPr>
          <a:xfrm>
            <a:off x="7315200" y="4800600"/>
            <a:ext cx="2514600" cy="1371600"/>
            <a:chOff x="3314700" y="2956715"/>
            <a:chExt cx="2514600" cy="13716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516B0A9-1F1F-4A4A-89B9-ADC71442F17B}"/>
                </a:ext>
              </a:extLst>
            </p:cNvPr>
            <p:cNvGrpSpPr/>
            <p:nvPr/>
          </p:nvGrpSpPr>
          <p:grpSpPr>
            <a:xfrm>
              <a:off x="3314700" y="2956715"/>
              <a:ext cx="2514600" cy="1371600"/>
              <a:chOff x="5334000" y="2895600"/>
              <a:chExt cx="2514600" cy="1371600"/>
            </a:xfrm>
          </p:grpSpPr>
          <p:grpSp>
            <p:nvGrpSpPr>
              <p:cNvPr id="7" name="Group 20">
                <a:extLst>
                  <a:ext uri="{FF2B5EF4-FFF2-40B4-BE49-F238E27FC236}">
                    <a16:creationId xmlns:a16="http://schemas.microsoft.com/office/drawing/2014/main" id="{8BC80DA4-E840-46FF-B16D-FFC7E2F3BE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34000" y="2895600"/>
                <a:ext cx="2514600" cy="1371600"/>
                <a:chOff x="3312" y="1104"/>
                <a:chExt cx="1584" cy="86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41A9D2A-3B72-403B-9AAA-CED9E87265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b</a:t>
                  </a:r>
                  <a:endParaRPr lang="en-US" altLang="en-US" b="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B8FDC75-78FC-4A94-B768-905EE5B3B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a</a:t>
                  </a:r>
                  <a:endParaRPr lang="en-US" altLang="en-US" b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7A63B3E-ACBB-438E-BA6B-331B6635FC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f</a:t>
                  </a:r>
                  <a:endParaRPr lang="en-US" altLang="en-US" b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320AD8B-C013-4980-81FD-163A96E833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c</a:t>
                  </a:r>
                  <a:endParaRPr lang="en-US" altLang="en-US" b="0" dirty="0"/>
                </a:p>
              </p:txBody>
            </p:sp>
            <p:sp>
              <p:nvSpPr>
                <p:cNvPr id="21" name="Oval 10">
                  <a:extLst>
                    <a:ext uri="{FF2B5EF4-FFF2-40B4-BE49-F238E27FC236}">
                      <a16:creationId xmlns:a16="http://schemas.microsoft.com/office/drawing/2014/main" id="{F4A0831B-C658-4CFB-A059-C9521B6CD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d</a:t>
                  </a:r>
                  <a:endParaRPr lang="en-US" altLang="en-US" b="0" dirty="0"/>
                </a:p>
              </p:txBody>
            </p:sp>
            <p:sp>
              <p:nvSpPr>
                <p:cNvPr id="22" name="Oval 9">
                  <a:extLst>
                    <a:ext uri="{FF2B5EF4-FFF2-40B4-BE49-F238E27FC236}">
                      <a16:creationId xmlns:a16="http://schemas.microsoft.com/office/drawing/2014/main" id="{04671094-0750-46A4-A5A3-AEA3CB98AC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e</a:t>
                  </a:r>
                  <a:endParaRPr lang="en-US" altLang="en-US" b="0"/>
                </a:p>
              </p:txBody>
            </p:sp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387CE33-C088-4544-80D6-FC40E092B060}"/>
                  </a:ext>
                </a:extLst>
              </p:cNvPr>
              <p:cNvCxnSpPr>
                <a:stCxn id="18" idx="6"/>
                <a:endCxn id="17" idx="2"/>
              </p:cNvCxnSpPr>
              <p:nvPr/>
            </p:nvCxnSpPr>
            <p:spPr bwMode="auto">
              <a:xfrm>
                <a:off x="5791200" y="31242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B9C8A90-CBFC-4617-8DAF-6A3AD8E8B6F2}"/>
                  </a:ext>
                </a:extLst>
              </p:cNvPr>
              <p:cNvCxnSpPr>
                <a:stCxn id="17" idx="6"/>
                <a:endCxn id="20" idx="2"/>
              </p:cNvCxnSpPr>
              <p:nvPr/>
            </p:nvCxnSpPr>
            <p:spPr bwMode="auto">
              <a:xfrm>
                <a:off x="6858000" y="31242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7995A11-FB5D-46E9-8DBA-21ED3371EAC0}"/>
                  </a:ext>
                </a:extLst>
              </p:cNvPr>
              <p:cNvCxnSpPr>
                <a:stCxn id="22" idx="7"/>
                <a:endCxn id="20" idx="3"/>
              </p:cNvCxnSpPr>
              <p:nvPr/>
            </p:nvCxnSpPr>
            <p:spPr bwMode="auto">
              <a:xfrm flipV="1">
                <a:off x="6791045" y="3285845"/>
                <a:ext cx="6673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82D063D-3A14-4C27-BBCE-DD91E376F09E}"/>
                  </a:ext>
                </a:extLst>
              </p:cNvPr>
              <p:cNvCxnSpPr>
                <a:stCxn id="17" idx="4"/>
                <a:endCxn id="22" idx="0"/>
              </p:cNvCxnSpPr>
              <p:nvPr/>
            </p:nvCxnSpPr>
            <p:spPr bwMode="auto">
              <a:xfrm>
                <a:off x="66294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4E7A11AD-E71A-413B-A772-FB286E065A9E}"/>
                  </a:ext>
                </a:extLst>
              </p:cNvPr>
              <p:cNvCxnSpPr>
                <a:stCxn id="19" idx="2"/>
              </p:cNvCxnSpPr>
              <p:nvPr/>
            </p:nvCxnSpPr>
            <p:spPr bwMode="auto">
              <a:xfrm flipH="1">
                <a:off x="6858000" y="40386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EE48BE1B-2F22-44DD-864A-6D57EC2AF8B2}"/>
                  </a:ext>
                </a:extLst>
              </p:cNvPr>
              <p:cNvCxnSpPr>
                <a:stCxn id="22" idx="2"/>
                <a:endCxn id="21" idx="6"/>
              </p:cNvCxnSpPr>
              <p:nvPr/>
            </p:nvCxnSpPr>
            <p:spPr bwMode="auto">
              <a:xfrm flipH="1">
                <a:off x="5791200" y="40386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ED056C2-DB68-4A0E-B7B2-0E5E5E5F1027}"/>
                  </a:ext>
                </a:extLst>
              </p:cNvPr>
              <p:cNvCxnSpPr>
                <a:stCxn id="21" idx="7"/>
                <a:endCxn id="17" idx="3"/>
              </p:cNvCxnSpPr>
              <p:nvPr/>
            </p:nvCxnSpPr>
            <p:spPr bwMode="auto">
              <a:xfrm flipV="1">
                <a:off x="5724245" y="3285845"/>
                <a:ext cx="7435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231E613-2E23-402B-B7B0-04F163CFFE95}"/>
                  </a:ext>
                </a:extLst>
              </p:cNvPr>
              <p:cNvCxnSpPr>
                <a:stCxn id="22" idx="1"/>
              </p:cNvCxnSpPr>
              <p:nvPr/>
            </p:nvCxnSpPr>
            <p:spPr bwMode="auto">
              <a:xfrm flipH="1" flipV="1">
                <a:off x="5791200" y="3285845"/>
                <a:ext cx="676555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96EB6E9-5049-4110-B62C-BDDDF2613E17}"/>
                  </a:ext>
                </a:extLst>
              </p:cNvPr>
              <p:cNvCxnSpPr>
                <a:stCxn id="18" idx="4"/>
                <a:endCxn id="21" idx="0"/>
              </p:cNvCxnSpPr>
              <p:nvPr/>
            </p:nvCxnSpPr>
            <p:spPr bwMode="auto">
              <a:xfrm>
                <a:off x="55626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96A470A-6A57-4E07-A0E9-55D06B42BF49}"/>
                </a:ext>
              </a:extLst>
            </p:cNvPr>
            <p:cNvSpPr/>
            <p:nvPr/>
          </p:nvSpPr>
          <p:spPr>
            <a:xfrm>
              <a:off x="4824248" y="3373821"/>
              <a:ext cx="672662" cy="599089"/>
            </a:xfrm>
            <a:custGeom>
              <a:avLst/>
              <a:gdLst>
                <a:gd name="connsiteX0" fmla="*/ 672662 w 672662"/>
                <a:gd name="connsiteY0" fmla="*/ 0 h 599089"/>
                <a:gd name="connsiteX1" fmla="*/ 515007 w 672662"/>
                <a:gd name="connsiteY1" fmla="*/ 346841 h 599089"/>
                <a:gd name="connsiteX2" fmla="*/ 0 w 672662"/>
                <a:gd name="connsiteY2" fmla="*/ 599089 h 59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662" h="599089">
                  <a:moveTo>
                    <a:pt x="672662" y="0"/>
                  </a:moveTo>
                  <a:cubicBezTo>
                    <a:pt x="649889" y="123496"/>
                    <a:pt x="627117" y="246993"/>
                    <a:pt x="515007" y="346841"/>
                  </a:cubicBezTo>
                  <a:cubicBezTo>
                    <a:pt x="402897" y="446689"/>
                    <a:pt x="201448" y="522889"/>
                    <a:pt x="0" y="59908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225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EF285-01B0-4D70-97D6-5DA08F73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B91B3-C0AD-4AE9-87CB-C678BF39864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827786"/>
              </a:xfrm>
            </p:spPr>
            <p:txBody>
              <a:bodyPr/>
              <a:lstStyle/>
              <a:p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700000"/>
                    </a:solidFill>
                  </a:rPr>
                  <a:t>reachable</a:t>
                </a:r>
                <a:r>
                  <a:rPr lang="en-US" dirty="0"/>
                  <a:t> from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if there is a path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6B91B3-C0AD-4AE9-87CB-C678BF398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827786"/>
              </a:xfrm>
              <a:blipFill>
                <a:blip r:embed="rId3"/>
                <a:stretch>
                  <a:fillRect l="-571" t="-6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0DB58F24-85FA-43D3-848C-78A264B0942D}"/>
              </a:ext>
            </a:extLst>
          </p:cNvPr>
          <p:cNvGrpSpPr/>
          <p:nvPr/>
        </p:nvGrpSpPr>
        <p:grpSpPr>
          <a:xfrm>
            <a:off x="6705600" y="2471293"/>
            <a:ext cx="3350172" cy="1371600"/>
            <a:chOff x="5181600" y="2471293"/>
            <a:chExt cx="3350172" cy="1371600"/>
          </a:xfrm>
        </p:grpSpPr>
        <p:grpSp>
          <p:nvGrpSpPr>
            <p:cNvPr id="23" name="Group 20">
              <a:extLst>
                <a:ext uri="{FF2B5EF4-FFF2-40B4-BE49-F238E27FC236}">
                  <a16:creationId xmlns:a16="http://schemas.microsoft.com/office/drawing/2014/main" id="{3865FEFA-5E74-4AA6-BF54-C9E83775C1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17172" y="2471293"/>
              <a:ext cx="2514600" cy="1371600"/>
              <a:chOff x="3312" y="1104"/>
              <a:chExt cx="1584" cy="864"/>
            </a:xfrm>
          </p:grpSpPr>
          <p:sp>
            <p:nvSpPr>
              <p:cNvPr id="24" name="Oval 5">
                <a:extLst>
                  <a:ext uri="{FF2B5EF4-FFF2-40B4-BE49-F238E27FC236}">
                    <a16:creationId xmlns:a16="http://schemas.microsoft.com/office/drawing/2014/main" id="{4538FAA1-0877-404A-AA86-52455E25B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104"/>
                <a:ext cx="288" cy="288"/>
              </a:xfrm>
              <a:prstGeom prst="ellipse">
                <a:avLst/>
              </a:prstGeom>
              <a:solidFill>
                <a:srgbClr val="FFCC99">
                  <a:alpha val="4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0" i="1"/>
                  <a:t>b</a:t>
                </a:r>
                <a:endParaRPr lang="en-US" altLang="en-US" b="0"/>
              </a:p>
            </p:txBody>
          </p:sp>
          <p:sp>
            <p:nvSpPr>
              <p:cNvPr id="25" name="Oval 6">
                <a:extLst>
                  <a:ext uri="{FF2B5EF4-FFF2-40B4-BE49-F238E27FC236}">
                    <a16:creationId xmlns:a16="http://schemas.microsoft.com/office/drawing/2014/main" id="{5200A65B-D5D2-4187-AD69-465B8DBB9D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1104"/>
                <a:ext cx="288" cy="288"/>
              </a:xfrm>
              <a:prstGeom prst="ellipse">
                <a:avLst/>
              </a:prstGeom>
              <a:solidFill>
                <a:srgbClr val="FFCC99">
                  <a:alpha val="4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0" i="1"/>
                  <a:t>a</a:t>
                </a:r>
                <a:endParaRPr lang="en-US" altLang="en-US" b="0"/>
              </a:p>
            </p:txBody>
          </p:sp>
          <p:sp>
            <p:nvSpPr>
              <p:cNvPr id="26" name="Oval 7">
                <a:extLst>
                  <a:ext uri="{FF2B5EF4-FFF2-40B4-BE49-F238E27FC236}">
                    <a16:creationId xmlns:a16="http://schemas.microsoft.com/office/drawing/2014/main" id="{794F4D79-8BA2-49DC-97DE-685E2D9EE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680"/>
                <a:ext cx="288" cy="288"/>
              </a:xfrm>
              <a:prstGeom prst="ellipse">
                <a:avLst/>
              </a:prstGeom>
              <a:solidFill>
                <a:srgbClr val="FFCC99">
                  <a:alpha val="4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0" i="1"/>
                  <a:t>f</a:t>
                </a:r>
                <a:endParaRPr lang="en-US" altLang="en-US" b="0"/>
              </a:p>
            </p:txBody>
          </p:sp>
          <p:sp>
            <p:nvSpPr>
              <p:cNvPr id="27" name="Oval 8">
                <a:extLst>
                  <a:ext uri="{FF2B5EF4-FFF2-40B4-BE49-F238E27FC236}">
                    <a16:creationId xmlns:a16="http://schemas.microsoft.com/office/drawing/2014/main" id="{ED37383F-96CD-455C-AF05-BA30E346D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1104"/>
                <a:ext cx="288" cy="288"/>
              </a:xfrm>
              <a:prstGeom prst="ellipse">
                <a:avLst/>
              </a:prstGeom>
              <a:solidFill>
                <a:srgbClr val="FFCC99">
                  <a:alpha val="4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0" i="1" dirty="0"/>
                  <a:t>c</a:t>
                </a:r>
                <a:endParaRPr lang="en-US" altLang="en-US" b="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A770E0D-985F-453D-B873-16854BD1D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1680"/>
                <a:ext cx="288" cy="288"/>
              </a:xfrm>
              <a:prstGeom prst="ellipse">
                <a:avLst/>
              </a:prstGeom>
              <a:solidFill>
                <a:srgbClr val="FFCC99">
                  <a:alpha val="4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0" i="1"/>
                  <a:t>d</a:t>
                </a:r>
                <a:endParaRPr lang="en-US" altLang="en-US" b="0"/>
              </a:p>
            </p:txBody>
          </p:sp>
          <p:sp>
            <p:nvSpPr>
              <p:cNvPr id="29" name="Line 11">
                <a:extLst>
                  <a:ext uri="{FF2B5EF4-FFF2-40B4-BE49-F238E27FC236}">
                    <a16:creationId xmlns:a16="http://schemas.microsoft.com/office/drawing/2014/main" id="{192A2FBF-3137-42B1-92C5-08B2A5553E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48" y="1200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12">
                <a:extLst>
                  <a:ext uri="{FF2B5EF4-FFF2-40B4-BE49-F238E27FC236}">
                    <a16:creationId xmlns:a16="http://schemas.microsoft.com/office/drawing/2014/main" id="{46BE5744-84E7-4095-ACE2-7E867DE18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52" y="1344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13">
                <a:extLst>
                  <a:ext uri="{FF2B5EF4-FFF2-40B4-BE49-F238E27FC236}">
                    <a16:creationId xmlns:a16="http://schemas.microsoft.com/office/drawing/2014/main" id="{9ACE606E-A1DD-4B24-B958-1A0F57FE3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4" y="1344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14">
                <a:extLst>
                  <a:ext uri="{FF2B5EF4-FFF2-40B4-BE49-F238E27FC236}">
                    <a16:creationId xmlns:a16="http://schemas.microsoft.com/office/drawing/2014/main" id="{0487972F-EC49-428D-883F-B1023773EA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144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15">
                <a:extLst>
                  <a:ext uri="{FF2B5EF4-FFF2-40B4-BE49-F238E27FC236}">
                    <a16:creationId xmlns:a16="http://schemas.microsoft.com/office/drawing/2014/main" id="{F3BC96C4-679C-4499-9CFD-8C78E165B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182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AC1895F1-7F71-4A59-9651-2E66BFFFCF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39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17">
                <a:extLst>
                  <a:ext uri="{FF2B5EF4-FFF2-40B4-BE49-F238E27FC236}">
                    <a16:creationId xmlns:a16="http://schemas.microsoft.com/office/drawing/2014/main" id="{76564812-B7EB-4312-843F-D11EE147C5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248"/>
                <a:ext cx="2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18">
                <a:extLst>
                  <a:ext uri="{FF2B5EF4-FFF2-40B4-BE49-F238E27FC236}">
                    <a16:creationId xmlns:a16="http://schemas.microsoft.com/office/drawing/2014/main" id="{3ACF5BDF-5926-4ACA-AB4C-AC690324AE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72" y="182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19">
                <a:extLst>
                  <a:ext uri="{FF2B5EF4-FFF2-40B4-BE49-F238E27FC236}">
                    <a16:creationId xmlns:a16="http://schemas.microsoft.com/office/drawing/2014/main" id="{3E847EB5-BF85-4E7D-A4D0-718F71AE57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24" y="1344"/>
                <a:ext cx="432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9">
                <a:extLst>
                  <a:ext uri="{FF2B5EF4-FFF2-40B4-BE49-F238E27FC236}">
                    <a16:creationId xmlns:a16="http://schemas.microsoft.com/office/drawing/2014/main" id="{1167865E-CB59-4D33-98DC-BFD583462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680"/>
                <a:ext cx="288" cy="288"/>
              </a:xfrm>
              <a:prstGeom prst="ellipse">
                <a:avLst/>
              </a:prstGeom>
              <a:solidFill>
                <a:srgbClr val="FFCC99">
                  <a:alpha val="45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altLang="en-US" b="0" i="1"/>
                  <a:t>e</a:t>
                </a:r>
                <a:endParaRPr lang="en-US" altLang="en-US" b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4C95C10-0161-414B-8F84-700837812668}"/>
                    </a:ext>
                  </a:extLst>
                </p:cNvPr>
                <p:cNvSpPr txBox="1"/>
                <p:nvPr/>
              </p:nvSpPr>
              <p:spPr>
                <a:xfrm>
                  <a:off x="5181600" y="3004693"/>
                  <a:ext cx="5281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4C95C10-0161-414B-8F84-700837812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3004693"/>
                  <a:ext cx="528142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A97FEF-79A2-4EFB-9387-34DE2372FBDA}"/>
              </a:ext>
            </a:extLst>
          </p:cNvPr>
          <p:cNvGrpSpPr/>
          <p:nvPr/>
        </p:nvGrpSpPr>
        <p:grpSpPr>
          <a:xfrm>
            <a:off x="6781800" y="4267200"/>
            <a:ext cx="3276600" cy="1371600"/>
            <a:chOff x="5257800" y="4267200"/>
            <a:chExt cx="3276600" cy="13716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F180C0-C24B-4A39-9024-72E06C82C1A6}"/>
                </a:ext>
              </a:extLst>
            </p:cNvPr>
            <p:cNvGrpSpPr/>
            <p:nvPr/>
          </p:nvGrpSpPr>
          <p:grpSpPr>
            <a:xfrm>
              <a:off x="6019800" y="4267200"/>
              <a:ext cx="2514600" cy="1371600"/>
              <a:chOff x="3314700" y="2956715"/>
              <a:chExt cx="2514600" cy="13716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C1B5E32E-D8F3-4F6F-AD02-D176DC313C6B}"/>
                  </a:ext>
                </a:extLst>
              </p:cNvPr>
              <p:cNvGrpSpPr/>
              <p:nvPr/>
            </p:nvGrpSpPr>
            <p:grpSpPr>
              <a:xfrm>
                <a:off x="3314700" y="2956715"/>
                <a:ext cx="2514600" cy="1371600"/>
                <a:chOff x="5334000" y="2895600"/>
                <a:chExt cx="2514600" cy="1371600"/>
              </a:xfrm>
            </p:grpSpPr>
            <p:grpSp>
              <p:nvGrpSpPr>
                <p:cNvPr id="7" name="Group 20">
                  <a:extLst>
                    <a:ext uri="{FF2B5EF4-FFF2-40B4-BE49-F238E27FC236}">
                      <a16:creationId xmlns:a16="http://schemas.microsoft.com/office/drawing/2014/main" id="{DD16AD83-CC42-4C65-8278-6B55EA976C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34000" y="2895600"/>
                  <a:ext cx="2514600" cy="1371600"/>
                  <a:chOff x="3312" y="1104"/>
                  <a:chExt cx="1584" cy="864"/>
                </a:xfrm>
              </p:grpSpPr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D30F5CE6-DA13-4C58-8BDC-4965D6D9ED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104"/>
                    <a:ext cx="288" cy="288"/>
                  </a:xfrm>
                  <a:prstGeom prst="ellipse">
                    <a:avLst/>
                  </a:prstGeom>
                  <a:solidFill>
                    <a:srgbClr val="FFCC99">
                      <a:alpha val="4500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 b="0" i="1"/>
                      <a:t>b</a:t>
                    </a:r>
                    <a:endParaRPr lang="en-US" altLang="en-US" b="0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BBAF54EC-EB2D-4A45-AA5C-58BD442F70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104"/>
                    <a:ext cx="288" cy="288"/>
                  </a:xfrm>
                  <a:prstGeom prst="ellipse">
                    <a:avLst/>
                  </a:prstGeom>
                  <a:solidFill>
                    <a:srgbClr val="FFCC99">
                      <a:alpha val="4500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 b="0" i="1"/>
                      <a:t>a</a:t>
                    </a:r>
                    <a:endParaRPr lang="en-US" altLang="en-US" b="0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06F61ED6-F21E-4E9C-84A2-1FBFC37F17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680"/>
                    <a:ext cx="288" cy="288"/>
                  </a:xfrm>
                  <a:prstGeom prst="ellipse">
                    <a:avLst/>
                  </a:prstGeom>
                  <a:solidFill>
                    <a:srgbClr val="FFCC99">
                      <a:alpha val="4500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 b="0" i="1"/>
                      <a:t>f</a:t>
                    </a:r>
                    <a:endParaRPr lang="en-US" altLang="en-US" b="0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4AFC37FF-9E6D-4A56-9139-21EDFABCB3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104"/>
                    <a:ext cx="288" cy="288"/>
                  </a:xfrm>
                  <a:prstGeom prst="ellipse">
                    <a:avLst/>
                  </a:prstGeom>
                  <a:solidFill>
                    <a:srgbClr val="FFCC99">
                      <a:alpha val="4500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 b="0" i="1" dirty="0"/>
                      <a:t>c</a:t>
                    </a:r>
                    <a:endParaRPr lang="en-US" altLang="en-US" b="0" dirty="0"/>
                  </a:p>
                </p:txBody>
              </p:sp>
              <p:sp>
                <p:nvSpPr>
                  <p:cNvPr id="21" name="Oval 10">
                    <a:extLst>
                      <a:ext uri="{FF2B5EF4-FFF2-40B4-BE49-F238E27FC236}">
                        <a16:creationId xmlns:a16="http://schemas.microsoft.com/office/drawing/2014/main" id="{037429BC-24C9-4A39-B6F1-D3578F020B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680"/>
                    <a:ext cx="288" cy="288"/>
                  </a:xfrm>
                  <a:prstGeom prst="ellipse">
                    <a:avLst/>
                  </a:prstGeom>
                  <a:solidFill>
                    <a:srgbClr val="FFCC99">
                      <a:alpha val="4500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 b="0" i="1" dirty="0"/>
                      <a:t>d</a:t>
                    </a:r>
                    <a:endParaRPr lang="en-US" altLang="en-US" b="0" dirty="0"/>
                  </a:p>
                </p:txBody>
              </p:sp>
              <p:sp>
                <p:nvSpPr>
                  <p:cNvPr id="22" name="Oval 9">
                    <a:extLst>
                      <a:ext uri="{FF2B5EF4-FFF2-40B4-BE49-F238E27FC236}">
                        <a16:creationId xmlns:a16="http://schemas.microsoft.com/office/drawing/2014/main" id="{F2255009-1C65-4A41-B16A-1903EB4A9D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680"/>
                    <a:ext cx="288" cy="288"/>
                  </a:xfrm>
                  <a:prstGeom prst="ellipse">
                    <a:avLst/>
                  </a:prstGeom>
                  <a:solidFill>
                    <a:srgbClr val="FFCC99">
                      <a:alpha val="45000"/>
                    </a:srgb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en-US" altLang="en-US" b="0" i="1"/>
                      <a:t>e</a:t>
                    </a:r>
                    <a:endParaRPr lang="en-US" altLang="en-US" b="0"/>
                  </a:p>
                </p:txBody>
              </p:sp>
            </p:grpSp>
            <p:cxnSp>
              <p:nvCxnSpPr>
                <p:cNvPr id="8" name="Straight Arrow Connector 7">
                  <a:extLst>
                    <a:ext uri="{FF2B5EF4-FFF2-40B4-BE49-F238E27FC236}">
                      <a16:creationId xmlns:a16="http://schemas.microsoft.com/office/drawing/2014/main" id="{F3E8547B-EACE-435A-BCE8-63E39CA52C33}"/>
                    </a:ext>
                  </a:extLst>
                </p:cNvPr>
                <p:cNvCxnSpPr>
                  <a:stCxn id="18" idx="6"/>
                  <a:endCxn id="17" idx="2"/>
                </p:cNvCxnSpPr>
                <p:nvPr/>
              </p:nvCxnSpPr>
              <p:spPr bwMode="auto">
                <a:xfrm>
                  <a:off x="5791200" y="3124200"/>
                  <a:ext cx="6096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56E314BB-C97F-4EFC-A647-9A6BFAD60495}"/>
                    </a:ext>
                  </a:extLst>
                </p:cNvPr>
                <p:cNvCxnSpPr>
                  <a:stCxn id="17" idx="6"/>
                  <a:endCxn id="20" idx="2"/>
                </p:cNvCxnSpPr>
                <p:nvPr/>
              </p:nvCxnSpPr>
              <p:spPr bwMode="auto">
                <a:xfrm>
                  <a:off x="6858000" y="3124200"/>
                  <a:ext cx="5334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C467E300-C1BE-43B8-A3E1-BEDC999E8728}"/>
                    </a:ext>
                  </a:extLst>
                </p:cNvPr>
                <p:cNvCxnSpPr>
                  <a:stCxn id="22" idx="7"/>
                  <a:endCxn id="20" idx="3"/>
                </p:cNvCxnSpPr>
                <p:nvPr/>
              </p:nvCxnSpPr>
              <p:spPr bwMode="auto">
                <a:xfrm flipV="1">
                  <a:off x="6791045" y="3285845"/>
                  <a:ext cx="667310" cy="59111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3F11DEFE-5520-4A1B-B520-8BB9ED955330}"/>
                    </a:ext>
                  </a:extLst>
                </p:cNvPr>
                <p:cNvCxnSpPr>
                  <a:stCxn id="17" idx="4"/>
                  <a:endCxn id="22" idx="0"/>
                </p:cNvCxnSpPr>
                <p:nvPr/>
              </p:nvCxnSpPr>
              <p:spPr bwMode="auto">
                <a:xfrm>
                  <a:off x="6629400" y="3352800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913ADC01-D972-41A3-BCBA-12DAFA8A9EFA}"/>
                    </a:ext>
                  </a:extLst>
                </p:cNvPr>
                <p:cNvCxnSpPr>
                  <a:stCxn id="19" idx="2"/>
                </p:cNvCxnSpPr>
                <p:nvPr/>
              </p:nvCxnSpPr>
              <p:spPr bwMode="auto">
                <a:xfrm flipH="1">
                  <a:off x="6858000" y="4038600"/>
                  <a:ext cx="5334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6C5C5381-3C62-48DC-AABD-87CFAB115212}"/>
                    </a:ext>
                  </a:extLst>
                </p:cNvPr>
                <p:cNvCxnSpPr>
                  <a:stCxn id="22" idx="2"/>
                  <a:endCxn id="21" idx="6"/>
                </p:cNvCxnSpPr>
                <p:nvPr/>
              </p:nvCxnSpPr>
              <p:spPr bwMode="auto">
                <a:xfrm flipH="1">
                  <a:off x="5791200" y="4038600"/>
                  <a:ext cx="6096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2E07578D-B8B7-4D05-8CF3-3648326E8B15}"/>
                    </a:ext>
                  </a:extLst>
                </p:cNvPr>
                <p:cNvCxnSpPr>
                  <a:stCxn id="21" idx="7"/>
                  <a:endCxn id="17" idx="3"/>
                </p:cNvCxnSpPr>
                <p:nvPr/>
              </p:nvCxnSpPr>
              <p:spPr bwMode="auto">
                <a:xfrm flipV="1">
                  <a:off x="5724245" y="3285845"/>
                  <a:ext cx="743510" cy="59111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F91271FF-6BD7-49D1-9F80-3776DD133B32}"/>
                    </a:ext>
                  </a:extLst>
                </p:cNvPr>
                <p:cNvCxnSpPr>
                  <a:stCxn id="22" idx="1"/>
                </p:cNvCxnSpPr>
                <p:nvPr/>
              </p:nvCxnSpPr>
              <p:spPr bwMode="auto">
                <a:xfrm flipH="1" flipV="1">
                  <a:off x="5791200" y="3285845"/>
                  <a:ext cx="676555" cy="59111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ABCBBB87-7052-427C-AEEB-F25A03E18171}"/>
                    </a:ext>
                  </a:extLst>
                </p:cNvPr>
                <p:cNvCxnSpPr>
                  <a:stCxn id="18" idx="4"/>
                  <a:endCxn id="21" idx="0"/>
                </p:cNvCxnSpPr>
                <p:nvPr/>
              </p:nvCxnSpPr>
              <p:spPr bwMode="auto">
                <a:xfrm>
                  <a:off x="5562600" y="3352800"/>
                  <a:ext cx="0" cy="457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A2D20BB-DF2D-4732-9E4B-893382EB8F24}"/>
                  </a:ext>
                </a:extLst>
              </p:cNvPr>
              <p:cNvSpPr/>
              <p:nvPr/>
            </p:nvSpPr>
            <p:spPr>
              <a:xfrm>
                <a:off x="4824248" y="3373821"/>
                <a:ext cx="672662" cy="599089"/>
              </a:xfrm>
              <a:custGeom>
                <a:avLst/>
                <a:gdLst>
                  <a:gd name="connsiteX0" fmla="*/ 672662 w 672662"/>
                  <a:gd name="connsiteY0" fmla="*/ 0 h 599089"/>
                  <a:gd name="connsiteX1" fmla="*/ 515007 w 672662"/>
                  <a:gd name="connsiteY1" fmla="*/ 346841 h 599089"/>
                  <a:gd name="connsiteX2" fmla="*/ 0 w 672662"/>
                  <a:gd name="connsiteY2" fmla="*/ 599089 h 599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2662" h="599089">
                    <a:moveTo>
                      <a:pt x="672662" y="0"/>
                    </a:moveTo>
                    <a:cubicBezTo>
                      <a:pt x="649889" y="123496"/>
                      <a:pt x="627117" y="246993"/>
                      <a:pt x="515007" y="346841"/>
                    </a:cubicBezTo>
                    <a:cubicBezTo>
                      <a:pt x="402897" y="446689"/>
                      <a:pt x="201448" y="522889"/>
                      <a:pt x="0" y="599089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615C60D-E3A8-42B4-B472-93F826276476}"/>
                    </a:ext>
                  </a:extLst>
                </p:cNvPr>
                <p:cNvSpPr txBox="1"/>
                <p:nvPr/>
              </p:nvSpPr>
              <p:spPr>
                <a:xfrm>
                  <a:off x="5257800" y="4719935"/>
                  <a:ext cx="5281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4615C60D-E3A8-42B4-B472-93F8262764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4719935"/>
                  <a:ext cx="528142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163"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1C028BE3-C15F-4CD8-90F9-774D43F8BF6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2362200"/>
                <a:ext cx="5705756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In undirected graph,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In a directed 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does not imply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necessarily reachable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Reachability is </a:t>
                </a:r>
                <a:r>
                  <a:rPr lang="en-US" dirty="0">
                    <a:solidFill>
                      <a:srgbClr val="700000"/>
                    </a:solidFill>
                  </a:rPr>
                  <a:t>not symmetric </a:t>
                </a:r>
                <a:r>
                  <a:rPr lang="en-US" dirty="0"/>
                  <a:t>for directed graphs!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1C028BE3-C15F-4CD8-90F9-774D43F8B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362200"/>
                <a:ext cx="5705756" cy="3962400"/>
              </a:xfrm>
              <a:prstGeom prst="rect">
                <a:avLst/>
              </a:prstGeom>
              <a:blipFill>
                <a:blip r:embed="rId6"/>
                <a:stretch>
                  <a:fillRect l="-962" t="-1538" r="-245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45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2D5E-2E19-4039-9FA4-92DA64FE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26852-F1AE-4BBC-82BA-5506050F06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This concept is for </a:t>
            </a:r>
            <a:r>
              <a:rPr lang="en-US" dirty="0">
                <a:solidFill>
                  <a:srgbClr val="700000"/>
                </a:solidFill>
              </a:rPr>
              <a:t>undirected graphs</a:t>
            </a:r>
            <a:r>
              <a:rPr lang="en-US" dirty="0"/>
              <a:t>. </a:t>
            </a:r>
          </a:p>
          <a:p>
            <a:endParaRPr lang="en-US" sz="800" dirty="0"/>
          </a:p>
          <a:p>
            <a:r>
              <a:rPr lang="en-US" dirty="0"/>
              <a:t>A undirected graph is </a:t>
            </a:r>
            <a:r>
              <a:rPr lang="en-US" dirty="0">
                <a:solidFill>
                  <a:srgbClr val="700000"/>
                </a:solidFill>
              </a:rPr>
              <a:t>connected</a:t>
            </a:r>
            <a:r>
              <a:rPr lang="en-US" dirty="0"/>
              <a:t> if every node is reachable from every other node. Otherwise, it is </a:t>
            </a:r>
            <a:r>
              <a:rPr lang="en-US" dirty="0">
                <a:solidFill>
                  <a:srgbClr val="700000"/>
                </a:solidFill>
              </a:rPr>
              <a:t>disconnected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F6CAF5-6634-4EBF-B85E-99B946A3E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124201"/>
            <a:ext cx="5181600" cy="323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EB2C1E-0D1F-41E6-B0B6-B1D1E5F93C00}"/>
                  </a:ext>
                </a:extLst>
              </p:cNvPr>
              <p:cNvSpPr txBox="1"/>
              <p:nvPr/>
            </p:nvSpPr>
            <p:spPr>
              <a:xfrm>
                <a:off x="1981200" y="3429001"/>
                <a:ext cx="2667000" cy="22467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 graph is disconnected means that there exists at least one pair of nodes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/>
                  <a:t> is not reachable from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EB2C1E-0D1F-41E6-B0B6-B1D1E5F93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429001"/>
                <a:ext cx="2667000" cy="2246769"/>
              </a:xfrm>
              <a:prstGeom prst="rect">
                <a:avLst/>
              </a:prstGeom>
              <a:blipFill>
                <a:blip r:embed="rId3"/>
                <a:stretch>
                  <a:fillRect t="-1081" r="-1591" b="-37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71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5C8B-9D86-42D6-96D0-33D3FB0E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6D4DB-A04F-470D-83E0-75A16B5DF23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257800"/>
              </a:xfrm>
            </p:spPr>
            <p:txBody>
              <a:bodyPr/>
              <a:lstStyle/>
              <a:p>
                <a:r>
                  <a:rPr lang="en-US" dirty="0"/>
                  <a:t>A connected component of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maximally-connected subset of nodes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sz="1000" dirty="0"/>
              </a:p>
              <a:p>
                <a:r>
                  <a:rPr lang="en-US" dirty="0"/>
                  <a:t>That is, given a undirected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 connected component is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such that</a:t>
                </a:r>
              </a:p>
              <a:p>
                <a:pPr lvl="1"/>
                <a:r>
                  <a:rPr lang="en-US" dirty="0"/>
                  <a:t>any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reachable from one another; and 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are not reachable from one another. 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If a undirected graph is connected, then it has only one connected component. 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For directed graphs, there is a concept called </a:t>
                </a:r>
                <a:r>
                  <a:rPr lang="en-US" dirty="0">
                    <a:solidFill>
                      <a:srgbClr val="C00000"/>
                    </a:solidFill>
                  </a:rPr>
                  <a:t>strongly connected components</a:t>
                </a:r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C6D4DB-A04F-470D-83E0-75A16B5DF2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972800" cy="5257800"/>
              </a:xfrm>
              <a:blipFill>
                <a:blip r:embed="rId2"/>
                <a:stretch>
                  <a:fillRect l="-500" t="-1043" r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9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Representations of graphs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23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4F2DD-B9EE-43A9-9E64-C1243E4D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29180-ADAD-4B99-B5E0-79FAD8541D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we represent a graph in the computer 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to be used as input to an algorithm  </a:t>
            </a:r>
          </a:p>
          <a:p>
            <a:pPr lvl="1"/>
            <a:endParaRPr lang="en-US" dirty="0"/>
          </a:p>
          <a:p>
            <a:r>
              <a:rPr lang="en-US" dirty="0"/>
              <a:t>Three representations</a:t>
            </a:r>
          </a:p>
          <a:p>
            <a:pPr lvl="1"/>
            <a:r>
              <a:rPr lang="en-US" dirty="0">
                <a:solidFill>
                  <a:srgbClr val="700000"/>
                </a:solidFill>
              </a:rPr>
              <a:t>Adjacency matrix</a:t>
            </a:r>
          </a:p>
          <a:p>
            <a:pPr lvl="1"/>
            <a:r>
              <a:rPr lang="en-US" dirty="0">
                <a:solidFill>
                  <a:srgbClr val="700000"/>
                </a:solidFill>
              </a:rPr>
              <a:t>Adjacency list</a:t>
            </a:r>
          </a:p>
          <a:p>
            <a:pPr lvl="1"/>
            <a:r>
              <a:rPr lang="en-US" dirty="0"/>
              <a:t>Dictionary set </a:t>
            </a:r>
          </a:p>
        </p:txBody>
      </p:sp>
    </p:spTree>
    <p:extLst>
      <p:ext uri="{BB962C8B-B14F-4D97-AF65-F5344CB8AC3E}">
        <p14:creationId xmlns:p14="http://schemas.microsoft.com/office/powerpoint/2010/main" val="3912674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3079-F5BA-4B36-A53B-A93B83C7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F2E77-EC25-4B3E-86B2-9C55609C368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0668000" cy="2543176"/>
              </a:xfrm>
            </p:spPr>
            <p:txBody>
              <a:bodyPr/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Adjacency matrix of a graph is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/>
                  <a:t>matrix </a:t>
                </a:r>
                <a:r>
                  <a:rPr lang="en-US" altLang="en-US" dirty="0">
                    <a:solidFill>
                      <a:srgbClr val="C00000"/>
                    </a:solidFill>
                  </a:rPr>
                  <a:t>adj</a:t>
                </a:r>
                <a:endParaRPr lang="en-US" altLang="en-US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dirty="0">
                        <a:solidFill>
                          <a:srgbClr val="C00000"/>
                        </a:solidFill>
                      </a:rPr>
                      <m:t>adj</m:t>
                    </m:r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en-US" b="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1,           </m:t>
                            </m:r>
                            <m:d>
                              <m:dPr>
                                <m:ctrlP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&amp;0,            </m:t>
                            </m:r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en-US" b="0" i="1" dirty="0">
                  <a:latin typeface="Cambria Math"/>
                </a:endParaRPr>
              </a:p>
              <a:p>
                <a:pPr lvl="1"/>
                <a:r>
                  <a:rPr lang="en-US" altLang="en-US" dirty="0"/>
                  <a:t>In Python, we can allocate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b="0" dirty="0"/>
                  <a:t>(</a:t>
                </a:r>
                <a:r>
                  <a:rPr lang="en-US" altLang="en-US" b="0" dirty="0" err="1"/>
                  <a:t>Numpy</a:t>
                </a:r>
                <a:r>
                  <a:rPr lang="en-US" altLang="en-US" b="0" dirty="0"/>
                  <a:t>) array to represent adjacency matrix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F2E77-EC25-4B3E-86B2-9C55609C3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0668000" cy="2543176"/>
              </a:xfrm>
              <a:blipFill>
                <a:blip r:embed="rId2"/>
                <a:stretch>
                  <a:fillRect l="-514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1CFAAB8F-E846-430F-A9AB-9F84BF712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6" y="4067175"/>
            <a:ext cx="26955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F67632-D6D1-43F3-B242-934D313E4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62375"/>
            <a:ext cx="28003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3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D8F4F44A-B8F9-438F-8E3E-73FDBE542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86076"/>
            <a:ext cx="24765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813079-F5BA-4B36-A53B-A93B83C7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F2E77-EC25-4B3E-86B2-9C55609C3684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1219200"/>
                <a:ext cx="9677400" cy="2181225"/>
              </a:xfrm>
            </p:spPr>
            <p:txBody>
              <a:bodyPr/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Adjacency matrix of a graph is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/>
                  <a:t>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adj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lvl="1"/>
                <a:r>
                  <a:rPr lang="en-US" altLang="en-US" b="0" dirty="0">
                    <a:solidFill>
                      <a:srgbClr val="C00000"/>
                    </a:solidFill>
                  </a:rPr>
                  <a:t>adj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en-US" b="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1,           </m:t>
                            </m:r>
                            <m:d>
                              <m:dPr>
                                <m:ctrlP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&amp;0,            </m:t>
                            </m:r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en-US" b="0" i="1" dirty="0">
                  <a:latin typeface="Cambria Math"/>
                </a:endParaRPr>
              </a:p>
              <a:p>
                <a:pPr lvl="1"/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F2E77-EC25-4B3E-86B2-9C55609C3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1219200"/>
                <a:ext cx="9677400" cy="2181225"/>
              </a:xfrm>
              <a:blipFill>
                <a:blip r:embed="rId3"/>
                <a:stretch>
                  <a:fillRect l="-567" t="-2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F237BFF4-8DB8-4084-9270-A8FBEBB3D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1"/>
            <a:ext cx="23431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00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AC07C-866B-FCDC-F4A1-2AB8FEE5B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2DEAB42B-E653-D0EC-A39B-02E28AF10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86076"/>
            <a:ext cx="24765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6E850-7C8C-DDFE-DC78-71BB65E19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29E89-BC67-365A-1FE1-60E69A341F8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533400" y="1219200"/>
                <a:ext cx="9677400" cy="2181225"/>
              </a:xfrm>
            </p:spPr>
            <p:txBody>
              <a:bodyPr/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Adjacency matrix of a graph is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×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/>
                  <a:t>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adj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lvl="1"/>
                <a:r>
                  <a:rPr lang="en-US" altLang="en-US" b="0" dirty="0">
                    <a:solidFill>
                      <a:srgbClr val="C00000"/>
                    </a:solidFill>
                  </a:rPr>
                  <a:t>adj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alt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en-US" b="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1,           </m:t>
                            </m:r>
                            <m:d>
                              <m:dPr>
                                <m:ctrlP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en-US" b="0" i="1" dirty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e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&amp;0,            </m:t>
                            </m:r>
                            <m:r>
                              <a:rPr lang="en-US" altLang="en-US" b="0" i="1" dirty="0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en-US" b="0" i="1" dirty="0">
                  <a:latin typeface="Cambria Math"/>
                </a:endParaRPr>
              </a:p>
              <a:p>
                <a:pPr lvl="1"/>
                <a:endParaRPr lang="en-US" alt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029E89-BC67-365A-1FE1-60E69A341F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533400" y="1219200"/>
                <a:ext cx="9677400" cy="2181225"/>
              </a:xfrm>
              <a:blipFill>
                <a:blip r:embed="rId3"/>
                <a:stretch>
                  <a:fillRect l="-567" t="-2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44BAF640-DB16-77D4-DEA6-58F26BC0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1"/>
            <a:ext cx="23431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A4DA1E-064F-479B-B141-E4766136FB6C}"/>
              </a:ext>
            </a:extLst>
          </p:cNvPr>
          <p:cNvSpPr txBox="1"/>
          <p:nvPr/>
        </p:nvSpPr>
        <p:spPr>
          <a:xfrm>
            <a:off x="1981200" y="5067301"/>
            <a:ext cx="792480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Observation: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the graph is undirected, then this matrix is a symmetric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the graph is directed, then the adjacency matrix is not necessarily symmetric </a:t>
            </a:r>
          </a:p>
        </p:txBody>
      </p:sp>
    </p:spTree>
    <p:extLst>
      <p:ext uri="{BB962C8B-B14F-4D97-AF65-F5344CB8AC3E}">
        <p14:creationId xmlns:p14="http://schemas.microsoft.com/office/powerpoint/2010/main" val="329828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data types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A set of feature vectors in some feature space (</a:t>
                </a:r>
                <a:r>
                  <a:rPr lang="en-US" dirty="0" err="1"/>
                  <a:t>e.g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A collection of patients’ record, each represented by a feature vector containing information such as name, age, health history etc. </a:t>
                </a:r>
              </a:p>
              <a:p>
                <a:pPr lvl="1"/>
                <a:r>
                  <a:rPr lang="en-US" dirty="0"/>
                  <a:t>Focus on attributes of individuals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Graph data: </a:t>
                </a:r>
              </a:p>
              <a:p>
                <a:pPr lvl="1"/>
                <a:r>
                  <a:rPr lang="en-US" dirty="0"/>
                  <a:t>Focus on (pairwise) relations among individuals </a:t>
                </a:r>
              </a:p>
              <a:p>
                <a:pPr lvl="1"/>
                <a:r>
                  <a:rPr lang="en-US" dirty="0"/>
                  <a:t>Social networks, co-authorship networks, knowledge graphs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494781-9569-4BCE-B3A3-2C8EB0F99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988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8A9B-E7E9-4A39-9FFA-02158592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D619CD-89FE-42A7-A6C2-B476380C547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582807" cy="4937760"/>
              </a:xfrm>
            </p:spPr>
            <p:txBody>
              <a:bodyPr/>
              <a:lstStyle/>
              <a:p>
                <a:r>
                  <a:rPr lang="en-US" dirty="0"/>
                  <a:t>Size of Adjacency matrix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sz="600" dirty="0"/>
              </a:p>
              <a:p>
                <a:r>
                  <a:rPr lang="en-US" dirty="0"/>
                  <a:t>Time complexity of operations</a:t>
                </a:r>
              </a:p>
              <a:p>
                <a:pPr lvl="1"/>
                <a:r>
                  <a:rPr lang="en-US" dirty="0"/>
                  <a:t>Edge query:  </a:t>
                </a:r>
              </a:p>
              <a:p>
                <a:pPr lvl="2"/>
                <a:r>
                  <a:rPr lang="en-US" dirty="0"/>
                  <a:t>is the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?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Degree query: </a:t>
                </a:r>
              </a:p>
              <a:p>
                <a:pPr lvl="2"/>
                <a:r>
                  <a:rPr lang="en-US" dirty="0"/>
                  <a:t>what is the </a:t>
                </a:r>
                <a:r>
                  <a:rPr lang="en-US" dirty="0">
                    <a:solidFill>
                      <a:srgbClr val="700000"/>
                    </a:solidFill>
                  </a:rPr>
                  <a:t>degree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undirected graph), or what is the </a:t>
                </a:r>
                <a:r>
                  <a:rPr lang="en-US" dirty="0">
                    <a:solidFill>
                      <a:srgbClr val="700000"/>
                    </a:solidFill>
                  </a:rPr>
                  <a:t>outdegree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directed graph)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D619CD-89FE-42A7-A6C2-B476380C54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582807" cy="4937760"/>
              </a:xfrm>
              <a:blipFill>
                <a:blip r:embed="rId2"/>
                <a:stretch>
                  <a:fillRect l="-57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71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D3CAC-EC3B-76C3-525F-FA46AC7BD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906F-D879-34CE-02A4-084D9105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52F0EE-DFCB-3774-75D9-AA249A73F2D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582807" cy="4937760"/>
              </a:xfrm>
            </p:spPr>
            <p:txBody>
              <a:bodyPr/>
              <a:lstStyle/>
              <a:p>
                <a:r>
                  <a:rPr lang="en-US" dirty="0"/>
                  <a:t>Size of Adjacency matrix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sz="600" dirty="0"/>
              </a:p>
              <a:p>
                <a:r>
                  <a:rPr lang="en-US" dirty="0"/>
                  <a:t>Time complexity of operations</a:t>
                </a:r>
              </a:p>
              <a:p>
                <a:pPr lvl="1"/>
                <a:r>
                  <a:rPr lang="en-US" dirty="0"/>
                  <a:t>Edge query:  </a:t>
                </a:r>
              </a:p>
              <a:p>
                <a:pPr lvl="2"/>
                <a:r>
                  <a:rPr lang="en-US" dirty="0"/>
                  <a:t>is the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?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Degree query: </a:t>
                </a:r>
              </a:p>
              <a:p>
                <a:pPr lvl="2"/>
                <a:r>
                  <a:rPr lang="en-US" dirty="0"/>
                  <a:t>what is the </a:t>
                </a:r>
                <a:r>
                  <a:rPr lang="en-US" dirty="0">
                    <a:solidFill>
                      <a:srgbClr val="700000"/>
                    </a:solidFill>
                  </a:rPr>
                  <a:t>degree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undirected graph), or what is the </a:t>
                </a:r>
                <a:r>
                  <a:rPr lang="en-US" dirty="0">
                    <a:solidFill>
                      <a:srgbClr val="700000"/>
                    </a:solidFill>
                  </a:rPr>
                  <a:t>outdegree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directed graph)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52F0EE-DFCB-3774-75D9-AA249A73F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582807" cy="4937760"/>
              </a:xfrm>
              <a:blipFill>
                <a:blip r:embed="rId2"/>
                <a:stretch>
                  <a:fillRect l="-57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911A593-93B4-B741-B1B2-9D4844985941}"/>
              </a:ext>
            </a:extLst>
          </p:cNvPr>
          <p:cNvGrpSpPr/>
          <p:nvPr/>
        </p:nvGrpSpPr>
        <p:grpSpPr>
          <a:xfrm>
            <a:off x="2743200" y="4800600"/>
            <a:ext cx="5986956" cy="1579028"/>
            <a:chOff x="1213944" y="3344917"/>
            <a:chExt cx="5986956" cy="15790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1C65C7D-F1CC-2E56-8367-85AFD2F75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3421117"/>
              <a:ext cx="5981700" cy="150282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5EAE7B-6835-2256-17EF-3334FA9C3893}"/>
                </a:ext>
              </a:extLst>
            </p:cNvPr>
            <p:cNvSpPr/>
            <p:nvPr/>
          </p:nvSpPr>
          <p:spPr>
            <a:xfrm>
              <a:off x="1213944" y="3344917"/>
              <a:ext cx="5986955" cy="15028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209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9F4E-C479-46A6-90CC-2B2ED88D3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259036-E6B6-4582-94B9-C55BB494005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143000"/>
                <a:ext cx="10896600" cy="4937760"/>
              </a:xfrm>
            </p:spPr>
            <p:txBody>
              <a:bodyPr/>
              <a:lstStyle/>
              <a:p>
                <a:r>
                  <a:rPr lang="en-US" dirty="0"/>
                  <a:t>Pros: </a:t>
                </a:r>
              </a:p>
              <a:p>
                <a:pPr lvl="1"/>
                <a:r>
                  <a:rPr lang="en-US" dirty="0"/>
                  <a:t>Support very efficient edge queries </a:t>
                </a:r>
              </a:p>
              <a:p>
                <a:pPr lvl="1"/>
                <a:r>
                  <a:rPr lang="en-US" dirty="0"/>
                  <a:t>Simple and easy to use</a:t>
                </a:r>
              </a:p>
              <a:p>
                <a:pPr lvl="2"/>
                <a:r>
                  <a:rPr lang="en-US" dirty="0"/>
                  <a:t>only need to allocate 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Numpy</a:t>
                </a:r>
                <a:r>
                  <a:rPr lang="en-US" dirty="0"/>
                  <a:t>) array</a:t>
                </a:r>
              </a:p>
              <a:p>
                <a:pPr lvl="1"/>
                <a:r>
                  <a:rPr lang="en-US" dirty="0"/>
                  <a:t>Easy to manipulate via linear algebra</a:t>
                </a:r>
              </a:p>
              <a:p>
                <a:pPr lvl="2"/>
                <a:r>
                  <a:rPr lang="en-US" dirty="0" err="1"/>
                  <a:t>e.g</a:t>
                </a:r>
                <a:r>
                  <a:rPr lang="en-US" dirty="0"/>
                  <a:t>, (</a:t>
                </a:r>
                <a:r>
                  <a:rPr lang="en-US" dirty="0" err="1"/>
                  <a:t>i,j</a:t>
                </a:r>
                <a:r>
                  <a:rPr lang="en-US" dirty="0"/>
                  <a:t>)-</a:t>
                </a:r>
                <a:r>
                  <a:rPr lang="en-US" dirty="0" err="1"/>
                  <a:t>th</a:t>
                </a:r>
                <a:r>
                  <a:rPr lang="en-US" dirty="0"/>
                  <a:t> entry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gives number of hops of length 2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  <a:p>
                <a:pPr lvl="1"/>
                <a:endParaRPr lang="en-US" sz="1000" dirty="0">
                  <a:latin typeface="FiraSans-Book-Identity-H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259036-E6B6-4582-94B9-C55BB4940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143000"/>
                <a:ext cx="10896600" cy="4937760"/>
              </a:xfrm>
              <a:blipFill>
                <a:blip r:embed="rId2"/>
                <a:stretch>
                  <a:fillRect l="-503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7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DF26C-EAA4-9DD7-E33F-CC7BAB93B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D28F-EEA6-7AAF-EDF4-9F1B7A809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46520-9571-A7D6-2F3F-7A442388CFB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143000"/>
                <a:ext cx="10896600" cy="4937760"/>
              </a:xfrm>
            </p:spPr>
            <p:txBody>
              <a:bodyPr/>
              <a:lstStyle/>
              <a:p>
                <a:r>
                  <a:rPr lang="en-US" dirty="0"/>
                  <a:t>Pros: </a:t>
                </a:r>
              </a:p>
              <a:p>
                <a:pPr lvl="1"/>
                <a:r>
                  <a:rPr lang="en-US" dirty="0"/>
                  <a:t>Support very efficient edge queries </a:t>
                </a:r>
              </a:p>
              <a:p>
                <a:pPr lvl="1"/>
                <a:r>
                  <a:rPr lang="en-US" dirty="0"/>
                  <a:t>Simple and easy to use</a:t>
                </a:r>
              </a:p>
              <a:p>
                <a:pPr lvl="2"/>
                <a:r>
                  <a:rPr lang="en-US" dirty="0"/>
                  <a:t>only need to allocate 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Numpy</a:t>
                </a:r>
                <a:r>
                  <a:rPr lang="en-US" dirty="0"/>
                  <a:t>) array</a:t>
                </a:r>
              </a:p>
              <a:p>
                <a:pPr lvl="1"/>
                <a:r>
                  <a:rPr lang="en-US" dirty="0"/>
                  <a:t>Easy to manipulate via linear algebra</a:t>
                </a:r>
              </a:p>
              <a:p>
                <a:pPr lvl="2"/>
                <a:r>
                  <a:rPr lang="en-US" dirty="0" err="1"/>
                  <a:t>e.g</a:t>
                </a:r>
                <a:r>
                  <a:rPr lang="en-US" dirty="0"/>
                  <a:t>, (</a:t>
                </a:r>
                <a:r>
                  <a:rPr lang="en-US" dirty="0" err="1"/>
                  <a:t>i,j</a:t>
                </a:r>
                <a:r>
                  <a:rPr lang="en-US" dirty="0"/>
                  <a:t>)-</a:t>
                </a:r>
                <a:r>
                  <a:rPr lang="en-US" dirty="0" err="1"/>
                  <a:t>th</a:t>
                </a:r>
                <a:r>
                  <a:rPr lang="en-US" dirty="0"/>
                  <a:t> entry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gives number of hops of length 2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  <a:p>
                <a:pPr lvl="1"/>
                <a:endParaRPr lang="en-US" sz="1000" dirty="0">
                  <a:latin typeface="FiraSans-Book-Identity-H"/>
                </a:endParaRPr>
              </a:p>
              <a:p>
                <a:r>
                  <a:rPr lang="en-US" dirty="0">
                    <a:latin typeface="FiraSans-Book-Identity-H"/>
                  </a:rPr>
                  <a:t>Cons: </a:t>
                </a:r>
              </a:p>
              <a:p>
                <a:pPr lvl="1"/>
                <a:r>
                  <a:rPr lang="en-US" dirty="0">
                    <a:latin typeface="FiraSans-Book-Identity-H"/>
                  </a:rPr>
                  <a:t>Take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no matter what the graph looks like</a:t>
                </a:r>
              </a:p>
              <a:p>
                <a:pPr lvl="1"/>
                <a:r>
                  <a:rPr lang="en-US" dirty="0"/>
                  <a:t>In real-life, graphs are often </a:t>
                </a:r>
                <a:r>
                  <a:rPr lang="en-US" dirty="0">
                    <a:solidFill>
                      <a:srgbClr val="700000"/>
                    </a:solidFill>
                  </a:rPr>
                  <a:t>sparse,</a:t>
                </a:r>
                <a:r>
                  <a:rPr lang="en-US" dirty="0"/>
                  <a:t> with far fewer number of edges </a:t>
                </a:r>
              </a:p>
              <a:p>
                <a:pPr lvl="2"/>
                <a:r>
                  <a:rPr lang="en-US" dirty="0" err="1"/>
                  <a:t>e.g</a:t>
                </a:r>
                <a:r>
                  <a:rPr lang="en-US" dirty="0"/>
                  <a:t>, </a:t>
                </a:r>
                <a:r>
                  <a:rPr lang="en-US" dirty="0" err="1"/>
                  <a:t>facebook</a:t>
                </a:r>
                <a:r>
                  <a:rPr lang="en-US" dirty="0"/>
                  <a:t> has 2.7 billion users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2.7×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≈7.3×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≈11862</m:t>
                    </m:r>
                  </m:oMath>
                </a14:m>
                <a:r>
                  <a:rPr lang="en-US" dirty="0"/>
                  <a:t> years of video at 1080p</a:t>
                </a:r>
              </a:p>
              <a:p>
                <a:pPr marL="868363" lvl="3" indent="0">
                  <a:buNone/>
                </a:pPr>
                <a:r>
                  <a:rPr lang="en-US" dirty="0"/>
                  <a:t>	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≈109</m:t>
                    </m:r>
                  </m:oMath>
                </a14:m>
                <a:r>
                  <a:rPr lang="en-US" dirty="0"/>
                  <a:t> copies of the internet as it was in 2000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46520-9571-A7D6-2F3F-7A442388CF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143000"/>
                <a:ext cx="10896600" cy="4937760"/>
              </a:xfrm>
              <a:blipFill>
                <a:blip r:embed="rId2"/>
                <a:stretch>
                  <a:fillRect l="-503" t="-1235" b="-5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81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ADC1A-4B5E-4CC7-9542-0B0917E0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73E8B-2F10-4186-94FD-040F0B2424E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057525"/>
              </a:xfrm>
            </p:spPr>
            <p:txBody>
              <a:bodyPr/>
              <a:lstStyle/>
              <a:p>
                <a:r>
                  <a:rPr lang="en-US" altLang="en-US" sz="2400" dirty="0"/>
                  <a:t>Adjacency matrix allocates a bit 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potential edge</a:t>
                </a:r>
              </a:p>
              <a:p>
                <a:pPr lvl="1"/>
                <a:r>
                  <a:rPr lang="en-US" altLang="en-US" sz="2000" dirty="0"/>
                  <a:t>What if we only store the edges in the graph? 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73E8B-2F10-4186-94FD-040F0B2424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057525"/>
              </a:xfrm>
              <a:blipFill>
                <a:blip r:embed="rId2"/>
                <a:stretch>
                  <a:fillRect l="-444" t="-1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349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E5FFA-FAE6-EEE5-754D-F455F4FF6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D3389-A50C-6457-7823-6B3A1F308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A2018-692C-636A-F90F-A69545D80D8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057525"/>
              </a:xfrm>
            </p:spPr>
            <p:txBody>
              <a:bodyPr/>
              <a:lstStyle/>
              <a:p>
                <a:r>
                  <a:rPr lang="en-US" altLang="en-US" sz="2400" dirty="0"/>
                  <a:t>Adjacency matrix allocates a bit for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potential edge</a:t>
                </a:r>
              </a:p>
              <a:p>
                <a:pPr lvl="1"/>
                <a:r>
                  <a:rPr lang="en-US" altLang="en-US" sz="2000" dirty="0"/>
                  <a:t>What if we only store the edges in the graph?  </a:t>
                </a:r>
              </a:p>
              <a:p>
                <a:r>
                  <a:rPr lang="en-US" altLang="en-US" sz="2400" dirty="0">
                    <a:solidFill>
                      <a:srgbClr val="700000"/>
                    </a:solidFill>
                  </a:rPr>
                  <a:t>Adjacency lists </a:t>
                </a:r>
                <a:r>
                  <a:rPr lang="en-US" altLang="en-US" sz="2400" dirty="0"/>
                  <a:t> </a:t>
                </a:r>
              </a:p>
              <a:p>
                <a:pPr lvl="1"/>
                <a:r>
                  <a:rPr lang="en-US" altLang="en-US" sz="2000" dirty="0"/>
                  <a:t>Each vertex </a:t>
                </a:r>
                <a:r>
                  <a:rPr lang="en-US" altLang="en-US" sz="2000" i="1" dirty="0">
                    <a:solidFill>
                      <a:srgbClr val="0B1196"/>
                    </a:solidFill>
                  </a:rPr>
                  <a:t>u</a:t>
                </a:r>
                <a:r>
                  <a:rPr lang="en-US" altLang="en-US" sz="2000" dirty="0"/>
                  <a:t> has a list, recording its neighbors</a:t>
                </a:r>
                <a:endParaRPr lang="en-US" altLang="en-US" sz="2000" i="1" dirty="0">
                  <a:solidFill>
                    <a:srgbClr val="0B1196"/>
                  </a:solidFill>
                </a:endParaRPr>
              </a:p>
              <a:p>
                <a:pPr lvl="2"/>
                <a:r>
                  <a:rPr lang="en-US" altLang="en-US" sz="1800" dirty="0"/>
                  <a:t>i.e., all </a:t>
                </a:r>
                <a:r>
                  <a:rPr lang="en-US" altLang="en-US" sz="1800" i="1" dirty="0">
                    <a:solidFill>
                      <a:srgbClr val="0B1196"/>
                    </a:solidFill>
                  </a:rPr>
                  <a:t>v</a:t>
                </a:r>
                <a:r>
                  <a:rPr lang="en-US" altLang="en-US" sz="1800" dirty="0"/>
                  <a:t>’s such that </a:t>
                </a:r>
                <a:r>
                  <a:rPr lang="en-US" altLang="en-US" sz="1800" i="1" dirty="0">
                    <a:solidFill>
                      <a:srgbClr val="0B1196"/>
                    </a:solidFill>
                  </a:rPr>
                  <a:t>(u, v) </a:t>
                </a:r>
                <a:r>
                  <a:rPr lang="en-US" altLang="en-US" sz="1800" i="1" dirty="0">
                    <a:solidFill>
                      <a:srgbClr val="0B1196"/>
                    </a:solidFill>
                    <a:sym typeface="Symbol" charset="2"/>
                  </a:rPr>
                  <a:t> E</a:t>
                </a:r>
                <a:endParaRPr lang="en-US" altLang="en-US" sz="1800" dirty="0"/>
              </a:p>
              <a:p>
                <a:pPr lvl="1"/>
                <a:r>
                  <a:rPr lang="en-US" altLang="en-US" sz="2000" dirty="0"/>
                  <a:t>An </a:t>
                </a:r>
                <a:r>
                  <a:rPr lang="en-US" altLang="en-US" sz="2000" dirty="0">
                    <a:solidFill>
                      <a:srgbClr val="700000"/>
                    </a:solidFill>
                  </a:rPr>
                  <a:t>array</a:t>
                </a:r>
                <a:r>
                  <a:rPr lang="en-US" altLang="en-US" sz="2000" dirty="0"/>
                  <a:t> of </a:t>
                </a:r>
                <a:r>
                  <a:rPr lang="en-US" altLang="en-US" sz="2000" i="1" dirty="0">
                    <a:solidFill>
                      <a:srgbClr val="0B1196"/>
                    </a:solidFill>
                  </a:rPr>
                  <a:t>|V|</a:t>
                </a:r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rgbClr val="700000"/>
                    </a:solidFill>
                  </a:rPr>
                  <a:t>lists</a:t>
                </a:r>
              </a:p>
              <a:p>
                <a:pPr lvl="2"/>
                <a:r>
                  <a:rPr lang="en-US" altLang="en-US" sz="1800" i="1" dirty="0"/>
                  <a:t>adj[</a:t>
                </a:r>
                <a:r>
                  <a:rPr lang="en-US" altLang="en-US" sz="1800" i="1" dirty="0" err="1"/>
                  <a:t>i</a:t>
                </a:r>
                <a:r>
                  <a:rPr lang="en-US" altLang="en-US" sz="1800" i="1" dirty="0"/>
                  <a:t>].size </a:t>
                </a:r>
                <a:r>
                  <a:rPr lang="en-US" altLang="en-US" sz="1800" dirty="0"/>
                  <a:t>= size of </a:t>
                </a:r>
                <a:r>
                  <a:rPr lang="en-US" altLang="en-US" sz="1800" dirty="0" err="1"/>
                  <a:t>AdjList</a:t>
                </a:r>
                <a:r>
                  <a:rPr lang="en-US" altLang="en-US" sz="1800" dirty="0"/>
                  <a:t> for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1800" dirty="0"/>
              </a:p>
              <a:p>
                <a:pPr lvl="2"/>
                <a:r>
                  <a:rPr lang="en-US" altLang="en-US" sz="1800" i="1" dirty="0"/>
                  <a:t>adj[</a:t>
                </a:r>
                <a:r>
                  <a:rPr lang="en-US" altLang="en-US" sz="1800" i="1" dirty="0" err="1"/>
                  <a:t>i</a:t>
                </a:r>
                <a:r>
                  <a:rPr lang="en-US" altLang="en-US" sz="1800" i="1" dirty="0"/>
                  <a:t>] </a:t>
                </a:r>
                <a:r>
                  <a:rPr lang="en-US" altLang="en-US" sz="1800" dirty="0"/>
                  <a:t>is a list containing neighbors of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1800" dirty="0"/>
                  <a:t>. This is called the adjacency list for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 dirty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en-US" sz="1800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sz="1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5A2018-692C-636A-F90F-A69545D80D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3057525"/>
              </a:xfrm>
              <a:blipFill>
                <a:blip r:embed="rId2"/>
                <a:stretch>
                  <a:fillRect l="-444" t="-1594" b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9D65487-6A5C-D474-9018-802A5EB31A45}"/>
              </a:ext>
            </a:extLst>
          </p:cNvPr>
          <p:cNvGrpSpPr/>
          <p:nvPr/>
        </p:nvGrpSpPr>
        <p:grpSpPr>
          <a:xfrm>
            <a:off x="2590801" y="4267200"/>
            <a:ext cx="6600825" cy="2133600"/>
            <a:chOff x="1095375" y="3876675"/>
            <a:chExt cx="6600825" cy="2133600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1D15A3B3-6E7D-D21A-0E50-B0874DB4E7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75" y="3886200"/>
              <a:ext cx="6600825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CF32EC-753A-6404-0C0B-642655B1D215}"/>
                </a:ext>
              </a:extLst>
            </p:cNvPr>
            <p:cNvSpPr/>
            <p:nvPr/>
          </p:nvSpPr>
          <p:spPr>
            <a:xfrm>
              <a:off x="4448175" y="3876675"/>
              <a:ext cx="1014222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>
                  <a:solidFill>
                    <a:schemeClr val="tx1"/>
                  </a:solidFill>
                </a:rPr>
                <a:t>adj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43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CFF5-3CBB-4EA4-A9B0-03561E91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09E29-3488-4EE7-8212-BB7E35FA51C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For each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dirty="0"/>
                  <a:t> its adjacency list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adj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b="0" dirty="0"/>
                  <a:t> has size =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b="0" dirty="0"/>
                  <a:t> if the graph is undirected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b="0" dirty="0"/>
                  <a:t> if the graph is directed </a:t>
                </a:r>
              </a:p>
              <a:p>
                <a:pPr lvl="1"/>
                <a:endParaRPr lang="en-US" dirty="0"/>
              </a:p>
              <a:p>
                <a:r>
                  <a:rPr lang="en-US" b="0" dirty="0"/>
                  <a:t>Hence each edge will be stored</a:t>
                </a:r>
              </a:p>
              <a:p>
                <a:pPr lvl="1"/>
                <a:r>
                  <a:rPr lang="en-US" dirty="0">
                    <a:solidFill>
                      <a:srgbClr val="700000"/>
                    </a:solidFill>
                  </a:rPr>
                  <a:t>t</a:t>
                </a:r>
                <a:r>
                  <a:rPr lang="en-US" b="0" dirty="0">
                    <a:solidFill>
                      <a:srgbClr val="700000"/>
                    </a:solidFill>
                  </a:rPr>
                  <a:t>wice</a:t>
                </a:r>
                <a:r>
                  <a:rPr lang="en-US" b="0" dirty="0"/>
                  <a:t> in the adjacency list if the graph is undirected</a:t>
                </a:r>
              </a:p>
              <a:p>
                <a:pPr lvl="1"/>
                <a:r>
                  <a:rPr lang="en-US" dirty="0">
                    <a:solidFill>
                      <a:srgbClr val="700000"/>
                    </a:solidFill>
                  </a:rPr>
                  <a:t>once</a:t>
                </a:r>
                <a:r>
                  <a:rPr lang="en-US" dirty="0"/>
                  <a:t> if the graph is directed </a:t>
                </a:r>
              </a:p>
              <a:p>
                <a:pPr lvl="1"/>
                <a:endParaRPr lang="en-US" b="0" dirty="0"/>
              </a:p>
              <a:p>
                <a:r>
                  <a:rPr lang="en-US" dirty="0"/>
                  <a:t>Total size: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/>
                  <a:t> for the outer array,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/>
                  <a:t> for the total lengths of inner lists .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909E29-3488-4EE7-8212-BB7E35FA51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b="-5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624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680C-4118-4EA6-AB66-588D47C56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D24BC8-CB27-4FB1-9DE3-CE23E56CD72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105400"/>
              </a:xfrm>
            </p:spPr>
            <p:txBody>
              <a:bodyPr/>
              <a:lstStyle/>
              <a:p>
                <a:r>
                  <a:rPr lang="en-US" dirty="0"/>
                  <a:t>Time complexity of operations</a:t>
                </a:r>
              </a:p>
              <a:p>
                <a:pPr lvl="1"/>
                <a:r>
                  <a:rPr lang="en-US" dirty="0"/>
                  <a:t>Accessing the list of neighbors for a specific vertex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time, as just return the list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edge query: is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𝑙𝑒𝑛𝑔𝑡h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𝑎𝑑𝑗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pPr lvl="3"/>
                <a:r>
                  <a:rPr lang="en-US" dirty="0"/>
                  <a:t>(deg should be out-deg for directed graphs)  </a:t>
                </a:r>
              </a:p>
              <a:p>
                <a:pPr lvl="1"/>
                <a:r>
                  <a:rPr lang="en-US" dirty="0"/>
                  <a:t>degree query:  what is the </a:t>
                </a:r>
                <a:r>
                  <a:rPr lang="en-US" dirty="0">
                    <a:solidFill>
                      <a:srgbClr val="700000"/>
                    </a:solidFill>
                  </a:rPr>
                  <a:t>degree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undirected graph), or what is the </a:t>
                </a:r>
                <a:r>
                  <a:rPr lang="en-US" dirty="0">
                    <a:solidFill>
                      <a:srgbClr val="700000"/>
                    </a:solidFill>
                  </a:rPr>
                  <a:t>outdegree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(in directed graph)</a:t>
                </a:r>
              </a:p>
              <a:p>
                <a:pPr lvl="2"/>
                <a:r>
                  <a:rPr lang="en-US" dirty="0"/>
                  <a:t>takes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time</a:t>
                </a:r>
              </a:p>
              <a:p>
                <a:pPr lvl="2"/>
                <a:r>
                  <a:rPr lang="en-US" dirty="0">
                    <a:solidFill>
                      <a:srgbClr val="700000"/>
                    </a:solidFill>
                  </a:rPr>
                  <a:t>However,</a:t>
                </a:r>
                <a:r>
                  <a:rPr lang="en-US" dirty="0"/>
                  <a:t> for directed graph, checking </a:t>
                </a:r>
                <a:r>
                  <a:rPr lang="en-US" dirty="0">
                    <a:solidFill>
                      <a:srgbClr val="700000"/>
                    </a:solidFill>
                  </a:rPr>
                  <a:t>indegree</a:t>
                </a:r>
                <a:r>
                  <a:rPr lang="en-US" dirty="0"/>
                  <a:t>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time!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D24BC8-CB27-4FB1-9DE3-CE23E56CD7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9601200" cy="5105400"/>
              </a:xfrm>
              <a:blipFill>
                <a:blip r:embed="rId2"/>
                <a:stretch>
                  <a:fillRect l="-571" t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8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9B8F6-6CF7-4CA3-9293-99752F5B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8EEE3-64CA-4B7C-89DC-F3F83F90D54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Summary of time complexity:</a:t>
            </a:r>
          </a:p>
          <a:p>
            <a:pPr lvl="1"/>
            <a:r>
              <a:rPr lang="en-US" dirty="0"/>
              <a:t>Note: below “degree” refers to the “</a:t>
            </a:r>
            <a:r>
              <a:rPr lang="en-US" dirty="0">
                <a:solidFill>
                  <a:srgbClr val="700000"/>
                </a:solidFill>
              </a:rPr>
              <a:t>degree</a:t>
            </a:r>
            <a:r>
              <a:rPr lang="en-US" dirty="0"/>
              <a:t>” of a node for an undirected graph, but “</a:t>
            </a:r>
            <a:r>
              <a:rPr lang="en-US" dirty="0">
                <a:solidFill>
                  <a:srgbClr val="700000"/>
                </a:solidFill>
              </a:rPr>
              <a:t>out-degree</a:t>
            </a:r>
            <a:r>
              <a:rPr lang="en-US" dirty="0"/>
              <a:t>” of a node for a directed graph!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F982E-20EE-4DAC-ABFC-B848E682C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3402725"/>
            <a:ext cx="6071859" cy="13434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6227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F0D1-510A-4D02-BAF5-192973D9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81197-384D-4D0B-989A-823E055984C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Pros: </a:t>
                </a:r>
              </a:p>
              <a:p>
                <a:pPr lvl="1"/>
                <a:r>
                  <a:rPr lang="en-US" dirty="0"/>
                  <a:t>Optimal space complexity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is the least possible (asymptotically), thus space complexity is optimal  </a:t>
                </a:r>
              </a:p>
              <a:p>
                <a:pPr lvl="1"/>
                <a:r>
                  <a:rPr lang="en-US" dirty="0"/>
                  <a:t>Fast for (out-)degree queries.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Cons: </a:t>
                </a:r>
              </a:p>
              <a:p>
                <a:pPr lvl="1"/>
                <a:r>
                  <a:rPr lang="en-US" dirty="0"/>
                  <a:t>Slow for edge queries</a:t>
                </a:r>
              </a:p>
              <a:p>
                <a:pPr lvl="1"/>
                <a:r>
                  <a:rPr lang="en-US" dirty="0"/>
                  <a:t>No linear algebra operations such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81197-384D-4D0B-989A-823E055984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59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62901-E1A3-4B59-BBCE-520A0959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B51DF-8216-4B13-90B5-D0C1201A4EB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19959" y="1447800"/>
            <a:ext cx="4343400" cy="518160"/>
          </a:xfrm>
        </p:spPr>
        <p:txBody>
          <a:bodyPr/>
          <a:lstStyle/>
          <a:p>
            <a:r>
              <a:rPr lang="en-US" dirty="0"/>
              <a:t>Social networks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45227DBC-638D-4E0E-8EDA-98F157BE7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3795712" cy="37957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5C4F80-CD2A-4ED9-8421-8BD68B966D7C}"/>
              </a:ext>
            </a:extLst>
          </p:cNvPr>
          <p:cNvSpPr txBox="1"/>
          <p:nvPr/>
        </p:nvSpPr>
        <p:spPr>
          <a:xfrm>
            <a:off x="872359" y="5944553"/>
            <a:ext cx="37957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Moreno's sociogram of a 2nd grade class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35BFFA-D355-43E2-9267-B7588CE1839A}"/>
              </a:ext>
            </a:extLst>
          </p:cNvPr>
          <p:cNvGrpSpPr/>
          <p:nvPr/>
        </p:nvGrpSpPr>
        <p:grpSpPr>
          <a:xfrm>
            <a:off x="6086168" y="1926127"/>
            <a:ext cx="4124632" cy="4341590"/>
            <a:chOff x="4562168" y="1926127"/>
            <a:chExt cx="4124632" cy="4341590"/>
          </a:xfrm>
        </p:grpSpPr>
        <p:pic>
          <p:nvPicPr>
            <p:cNvPr id="10" name="Picture 9" descr="A picture containing light, outdoor object, dark, night&#10;&#10;Description automatically generated">
              <a:extLst>
                <a:ext uri="{FF2B5EF4-FFF2-40B4-BE49-F238E27FC236}">
                  <a16:creationId xmlns:a16="http://schemas.microsoft.com/office/drawing/2014/main" id="{6F6B215D-21AA-4FC2-B19E-93DD275F6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168" y="1926127"/>
              <a:ext cx="4124632" cy="40236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DAE457-A96B-4D0A-A8D2-F9B4AAC98AFB}"/>
                </a:ext>
              </a:extLst>
            </p:cNvPr>
            <p:cNvSpPr txBox="1"/>
            <p:nvPr/>
          </p:nvSpPr>
          <p:spPr>
            <a:xfrm>
              <a:off x="4792717" y="5944552"/>
              <a:ext cx="37957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Facebook friendship social graph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6343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8B82-5113-47A8-A614-F7C1FB507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57994-CC5A-41D8-9F1E-2EC4E436DA0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Adjacency matrix: </a:t>
            </a:r>
          </a:p>
          <a:p>
            <a:pPr lvl="1"/>
            <a:r>
              <a:rPr lang="en-US" dirty="0"/>
              <a:t>Fast edge queries,  potentially large space</a:t>
            </a:r>
          </a:p>
          <a:p>
            <a:pPr lvl="1"/>
            <a:endParaRPr lang="en-US" dirty="0"/>
          </a:p>
          <a:p>
            <a:r>
              <a:rPr lang="en-US" dirty="0"/>
              <a:t>Adjacency list: </a:t>
            </a:r>
          </a:p>
          <a:p>
            <a:pPr lvl="1"/>
            <a:r>
              <a:rPr lang="en-US" dirty="0"/>
              <a:t>Slow edge queries, but efficient in space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0A1DCD-9F9C-4AAF-B621-8B7F3B05E98B}"/>
              </a:ext>
            </a:extLst>
          </p:cNvPr>
          <p:cNvSpPr/>
          <p:nvPr/>
        </p:nvSpPr>
        <p:spPr>
          <a:xfrm>
            <a:off x="3200400" y="4267200"/>
            <a:ext cx="5257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 we take the advantage of both? </a:t>
            </a:r>
          </a:p>
        </p:txBody>
      </p:sp>
    </p:spTree>
    <p:extLst>
      <p:ext uri="{BB962C8B-B14F-4D97-AF65-F5344CB8AC3E}">
        <p14:creationId xmlns:p14="http://schemas.microsoft.com/office/powerpoint/2010/main" val="302011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75F0-C318-4ACA-9134-F4CEDAA1E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Dictionary-set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8EDB5B-5993-4F4F-9C54-95773EB4CE2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Idea: </a:t>
                </a:r>
              </a:p>
              <a:p>
                <a:pPr lvl="1"/>
                <a:r>
                  <a:rPr lang="en-US" dirty="0"/>
                  <a:t>why not changing the inner list to a </a:t>
                </a:r>
                <a:r>
                  <a:rPr lang="en-US" dirty="0">
                    <a:solidFill>
                      <a:srgbClr val="00B050"/>
                    </a:solidFill>
                  </a:rPr>
                  <a:t>Hash table </a:t>
                </a:r>
                <a:r>
                  <a:rPr lang="en-US" dirty="0">
                    <a:solidFill>
                      <a:schemeClr val="tx1"/>
                    </a:solidFill>
                  </a:rPr>
                  <a:t>to store the list of neighbors (</a:t>
                </a:r>
                <a:r>
                  <a:rPr lang="en-US" dirty="0" err="1">
                    <a:solidFill>
                      <a:schemeClr val="tx1"/>
                    </a:solidFill>
                  </a:rPr>
                  <a:t>i.e</a:t>
                </a:r>
                <a:r>
                  <a:rPr lang="en-US" dirty="0">
                    <a:solidFill>
                      <a:schemeClr val="tx1"/>
                    </a:solidFill>
                  </a:rPr>
                  <a:t>, adjacency list) of each node</a:t>
                </a:r>
              </a:p>
              <a:p>
                <a:pPr lvl="2"/>
                <a:r>
                  <a:rPr lang="en-US" dirty="0" err="1"/>
                  <a:t>E.g</a:t>
                </a:r>
                <a:r>
                  <a:rPr lang="en-US" dirty="0"/>
                  <a:t>, using the </a:t>
                </a:r>
                <a:r>
                  <a:rPr lang="en-US" dirty="0">
                    <a:solidFill>
                      <a:srgbClr val="00B050"/>
                    </a:solidFill>
                  </a:rPr>
                  <a:t>Set</a:t>
                </a:r>
                <a:r>
                  <a:rPr lang="en-US" dirty="0"/>
                  <a:t> data structure in python. </a:t>
                </a:r>
              </a:p>
              <a:p>
                <a:pPr lvl="1"/>
                <a:r>
                  <a:rPr lang="en-US" dirty="0"/>
                  <a:t>this will make membership query (which is essentially what edge query is about) efficient! </a:t>
                </a:r>
              </a:p>
              <a:p>
                <a:pPr lvl="2"/>
                <a:r>
                  <a:rPr lang="en-US" dirty="0"/>
                  <a:t>to check whether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we just need to 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is in the adjacency list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which is a membership query in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adj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 further change the outer array to also a </a:t>
                </a:r>
                <a:r>
                  <a:rPr lang="en-US" dirty="0">
                    <a:solidFill>
                      <a:srgbClr val="00B050"/>
                    </a:solidFill>
                  </a:rPr>
                  <a:t>Hash table</a:t>
                </a:r>
              </a:p>
              <a:p>
                <a:pPr lvl="2"/>
                <a:r>
                  <a:rPr lang="en-US" dirty="0"/>
                  <a:t>e. g, using the </a:t>
                </a:r>
                <a:r>
                  <a:rPr lang="en-US" dirty="0" err="1">
                    <a:solidFill>
                      <a:srgbClr val="00B050"/>
                    </a:solidFill>
                  </a:rPr>
                  <a:t>dict</a:t>
                </a:r>
                <a:r>
                  <a:rPr lang="en-US" dirty="0"/>
                  <a:t> data structure in python</a:t>
                </a:r>
              </a:p>
              <a:p>
                <a:pPr lvl="2"/>
                <a:r>
                  <a:rPr lang="en-US" dirty="0"/>
                  <a:t>this also allows us to map non-integer indexed nodes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8EDB5B-5993-4F4F-9C54-95773EB4C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DF4AC-632F-4EAA-BD3E-E6157166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Dictionary-of-set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4BB93-4686-47FA-BA6D-53AC8666643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9601200" cy="2209800"/>
          </a:xfrm>
        </p:spPr>
        <p:txBody>
          <a:bodyPr/>
          <a:lstStyle/>
          <a:p>
            <a:r>
              <a:rPr lang="en-US" dirty="0"/>
              <a:t>Dictionary-of-set implementation</a:t>
            </a:r>
          </a:p>
          <a:p>
            <a:pPr lvl="1"/>
            <a:r>
              <a:rPr lang="en-US" dirty="0"/>
              <a:t>Using an outer hash table (</a:t>
            </a:r>
            <a:r>
              <a:rPr lang="en-US" dirty="0" err="1">
                <a:solidFill>
                  <a:srgbClr val="00B050"/>
                </a:solidFill>
              </a:rPr>
              <a:t>dict</a:t>
            </a:r>
            <a:r>
              <a:rPr lang="en-US" dirty="0"/>
              <a:t>)  to represent all non-empty adjacency list for all nodes</a:t>
            </a:r>
          </a:p>
          <a:p>
            <a:pPr lvl="1"/>
            <a:r>
              <a:rPr lang="en-US" dirty="0"/>
              <a:t>For each node with non-zero neighbors, using a hash table (</a:t>
            </a:r>
            <a:r>
              <a:rPr lang="en-US" dirty="0">
                <a:solidFill>
                  <a:srgbClr val="00B050"/>
                </a:solidFill>
              </a:rPr>
              <a:t>set</a:t>
            </a:r>
            <a:r>
              <a:rPr lang="en-US" dirty="0"/>
              <a:t>) to store all its neighbors </a:t>
            </a:r>
          </a:p>
          <a:p>
            <a:pPr lvl="1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8C1A465-D572-49A7-AA83-573739CA6EB2}"/>
              </a:ext>
            </a:extLst>
          </p:cNvPr>
          <p:cNvGrpSpPr/>
          <p:nvPr/>
        </p:nvGrpSpPr>
        <p:grpSpPr>
          <a:xfrm>
            <a:off x="2667000" y="3886201"/>
            <a:ext cx="1920766" cy="1510959"/>
            <a:chOff x="1508234" y="3783627"/>
            <a:chExt cx="1920766" cy="15109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5DAB4B4D-4C13-49BA-9A5B-4764EA450FE4}"/>
                    </a:ext>
                  </a:extLst>
                </p:cNvPr>
                <p:cNvSpPr/>
                <p:nvPr/>
              </p:nvSpPr>
              <p:spPr>
                <a:xfrm>
                  <a:off x="1524000" y="3886200"/>
                  <a:ext cx="457200" cy="457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5DAB4B4D-4C13-49BA-9A5B-4764EA450F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000" y="3886200"/>
                  <a:ext cx="457200" cy="457200"/>
                </a:xfrm>
                <a:prstGeom prst="ellipse">
                  <a:avLst/>
                </a:prstGeom>
                <a:blipFill>
                  <a:blip r:embed="rId2"/>
                  <a:stretch>
                    <a:fillRect l="-6410"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C854D72-1EED-4CA1-BD1E-705B2C07C46F}"/>
                    </a:ext>
                  </a:extLst>
                </p:cNvPr>
                <p:cNvSpPr/>
                <p:nvPr/>
              </p:nvSpPr>
              <p:spPr>
                <a:xfrm>
                  <a:off x="2971800" y="3886200"/>
                  <a:ext cx="457200" cy="457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8C854D72-1EED-4CA1-BD1E-705B2C07C4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886200"/>
                  <a:ext cx="457200" cy="457200"/>
                </a:xfrm>
                <a:prstGeom prst="ellipse">
                  <a:avLst/>
                </a:prstGeom>
                <a:blipFill>
                  <a:blip r:embed="rId3"/>
                  <a:stretch>
                    <a:fillRect l="-6410"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A6AFB86-BEA1-4E72-A709-25FFF3008014}"/>
                    </a:ext>
                  </a:extLst>
                </p:cNvPr>
                <p:cNvSpPr/>
                <p:nvPr/>
              </p:nvSpPr>
              <p:spPr>
                <a:xfrm>
                  <a:off x="1508234" y="4829503"/>
                  <a:ext cx="457200" cy="457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9A6AFB86-BEA1-4E72-A709-25FFF30080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234" y="4829503"/>
                  <a:ext cx="457200" cy="457200"/>
                </a:xfrm>
                <a:prstGeom prst="ellipse">
                  <a:avLst/>
                </a:prstGeom>
                <a:blipFill>
                  <a:blip r:embed="rId4"/>
                  <a:stretch>
                    <a:fillRect l="-7692"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C58929D-4C8A-4A0F-9E81-18FB7D01F0BF}"/>
                    </a:ext>
                  </a:extLst>
                </p:cNvPr>
                <p:cNvSpPr/>
                <p:nvPr/>
              </p:nvSpPr>
              <p:spPr>
                <a:xfrm>
                  <a:off x="2958662" y="4837386"/>
                  <a:ext cx="457200" cy="4572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C58929D-4C8A-4A0F-9E81-18FB7D01F0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8662" y="4837386"/>
                  <a:ext cx="457200" cy="457200"/>
                </a:xfrm>
                <a:prstGeom prst="ellipse">
                  <a:avLst/>
                </a:prstGeom>
                <a:blipFill>
                  <a:blip r:embed="rId5"/>
                  <a:stretch>
                    <a:fillRect l="-6410" b="-12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8724C1C-8ECC-4A1D-99E2-F3B4C84B80F3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1981200" y="4114800"/>
              <a:ext cx="990600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FCEB7D2-E1F0-4971-A049-8DB5F3F5C767}"/>
                </a:ext>
              </a:extLst>
            </p:cNvPr>
            <p:cNvCxnSpPr>
              <a:cxnSpLocks/>
              <a:endCxn id="6" idx="0"/>
            </p:cNvCxnSpPr>
            <p:nvPr/>
          </p:nvCxnSpPr>
          <p:spPr>
            <a:xfrm flipH="1">
              <a:off x="1736834" y="4343400"/>
              <a:ext cx="15766" cy="48610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2220147-98D7-4B71-B069-2F3F2E6C556F}"/>
                </a:ext>
              </a:extLst>
            </p:cNvPr>
            <p:cNvCxnSpPr>
              <a:cxnSpLocks/>
              <a:stCxn id="5" idx="3"/>
              <a:endCxn id="6" idx="7"/>
            </p:cNvCxnSpPr>
            <p:nvPr/>
          </p:nvCxnSpPr>
          <p:spPr>
            <a:xfrm flipH="1">
              <a:off x="1898479" y="4276445"/>
              <a:ext cx="1140276" cy="62001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033DF8E-CBC8-4773-AEEC-1FDB4A96EE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57600" y="5065986"/>
              <a:ext cx="100106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D8F9F1-A44B-4E39-B55D-49EEBC7B06DD}"/>
                </a:ext>
              </a:extLst>
            </p:cNvPr>
            <p:cNvSpPr/>
            <p:nvPr/>
          </p:nvSpPr>
          <p:spPr>
            <a:xfrm>
              <a:off x="1986455" y="3783627"/>
              <a:ext cx="1019504" cy="199794"/>
            </a:xfrm>
            <a:custGeom>
              <a:avLst/>
              <a:gdLst>
                <a:gd name="connsiteX0" fmla="*/ 1019504 w 1019504"/>
                <a:gd name="connsiteY0" fmla="*/ 178773 h 199794"/>
                <a:gd name="connsiteX1" fmla="*/ 493986 w 1019504"/>
                <a:gd name="connsiteY1" fmla="*/ 97 h 199794"/>
                <a:gd name="connsiteX2" fmla="*/ 0 w 1019504"/>
                <a:gd name="connsiteY2" fmla="*/ 199794 h 19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9504" h="199794">
                  <a:moveTo>
                    <a:pt x="1019504" y="178773"/>
                  </a:moveTo>
                  <a:cubicBezTo>
                    <a:pt x="841703" y="87683"/>
                    <a:pt x="663903" y="-3407"/>
                    <a:pt x="493986" y="97"/>
                  </a:cubicBezTo>
                  <a:cubicBezTo>
                    <a:pt x="324069" y="3600"/>
                    <a:pt x="162034" y="101697"/>
                    <a:pt x="0" y="199794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med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1238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4412B-93D1-4C63-A077-0F8A16A4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3F11E-C8F6-4BCA-B2A4-E23A8551E33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Space complexity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Time complexity (in expectation)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However, </a:t>
                </a:r>
              </a:p>
              <a:p>
                <a:pPr lvl="1"/>
                <a:r>
                  <a:rPr lang="en-US" dirty="0"/>
                  <a:t>note that time complexity is expected time, and also there will be overhead of using Hash tables.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E3F11E-C8F6-4BCA-B2A4-E23A8551E3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0BBC5D6-1DA3-4F14-A436-EDC9A09D4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124200"/>
            <a:ext cx="6096000" cy="14308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78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CBBF5-9537-4CDC-A37E-500F3280C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Dictionary-of-set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2EA8C-BAC7-45AA-94F5-3BBD684084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Install with </a:t>
            </a:r>
            <a:r>
              <a:rPr lang="en-US" sz="2400" dirty="0">
                <a:solidFill>
                  <a:srgbClr val="0070C0"/>
                </a:solidFill>
              </a:rPr>
              <a:t>pip install dsc40graph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Or you can also download it and put in the same directory of you code. See Docs below</a:t>
            </a:r>
          </a:p>
          <a:p>
            <a:r>
              <a:rPr lang="en-US" dirty="0"/>
              <a:t>Import with: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import dsc40graph </a:t>
            </a:r>
          </a:p>
          <a:p>
            <a:r>
              <a:rPr lang="en-US" dirty="0"/>
              <a:t>Docs: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3"/>
              </a:rPr>
              <a:t>https://eldridgejm.github.io/dsc40graph/</a:t>
            </a:r>
            <a:r>
              <a:rPr lang="en-US" dirty="0"/>
              <a:t> </a:t>
            </a:r>
          </a:p>
          <a:p>
            <a:r>
              <a:rPr lang="en-US" dirty="0"/>
              <a:t>Source code:</a:t>
            </a:r>
          </a:p>
          <a:p>
            <a:pPr lvl="1"/>
            <a:r>
              <a:rPr lang="en-US" dirty="0"/>
              <a:t> </a:t>
            </a:r>
            <a:r>
              <a:rPr lang="en-US" dirty="0">
                <a:hlinkClick r:id="rId4"/>
              </a:rPr>
              <a:t>https://github.com/eldridgejm/dsc40graph</a:t>
            </a:r>
            <a:r>
              <a:rPr lang="en-US" dirty="0"/>
              <a:t> </a:t>
            </a:r>
          </a:p>
          <a:p>
            <a:r>
              <a:rPr lang="en-US" dirty="0"/>
              <a:t>Will be used in HW coding problems </a:t>
            </a:r>
          </a:p>
        </p:txBody>
      </p:sp>
    </p:spTree>
    <p:extLst>
      <p:ext uri="{BB962C8B-B14F-4D97-AF65-F5344CB8AC3E}">
        <p14:creationId xmlns:p14="http://schemas.microsoft.com/office/powerpoint/2010/main" val="1489853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F100-FCB2-4072-8730-FA725B80B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AF239-42B0-42D2-AB3E-0CDFADA1F9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3962400" cy="4937760"/>
          </a:xfrm>
        </p:spPr>
        <p:txBody>
          <a:bodyPr/>
          <a:lstStyle/>
          <a:p>
            <a:r>
              <a:rPr lang="en-US" dirty="0"/>
              <a:t>Biological networks </a:t>
            </a:r>
          </a:p>
        </p:txBody>
      </p:sp>
      <p:pic>
        <p:nvPicPr>
          <p:cNvPr id="1026" name="Picture 2" descr="Protein-Protein Interactions Get a New Groove On">
            <a:extLst>
              <a:ext uri="{FF2B5EF4-FFF2-40B4-BE49-F238E27FC236}">
                <a16:creationId xmlns:a16="http://schemas.microsoft.com/office/drawing/2014/main" id="{48FBB176-E464-4D3D-A50B-AADD61D35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350443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13FCA0-3295-4860-AE55-83D5B3A8FBBB}"/>
              </a:ext>
            </a:extLst>
          </p:cNvPr>
          <p:cNvSpPr txBox="1"/>
          <p:nvPr/>
        </p:nvSpPr>
        <p:spPr>
          <a:xfrm>
            <a:off x="936572" y="5477218"/>
            <a:ext cx="32544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Protein-protein interaction networks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833F74-89BC-4492-A2EA-0BD8B7F7D97B}"/>
              </a:ext>
            </a:extLst>
          </p:cNvPr>
          <p:cNvGrpSpPr/>
          <p:nvPr/>
        </p:nvGrpSpPr>
        <p:grpSpPr>
          <a:xfrm>
            <a:off x="6229246" y="1245476"/>
            <a:ext cx="4210155" cy="4937760"/>
            <a:chOff x="4705245" y="1245476"/>
            <a:chExt cx="4210155" cy="4937760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A9547F94-1545-493A-98B2-28407C0004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53000" y="1245476"/>
              <a:ext cx="3962400" cy="493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7688" indent="-27305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822325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6963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1680" indent="-182880" algn="l" rtl="0" eaLnBrk="1" latinLnBrk="0" hangingPunct="1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94560" indent="-182880" algn="l" rtl="0" eaLnBrk="1" latinLnBrk="0" hangingPunct="1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lang="en-US" sz="12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Road networks</a:t>
              </a:r>
            </a:p>
          </p:txBody>
        </p:sp>
        <p:pic>
          <p:nvPicPr>
            <p:cNvPr id="11" name="Picture 10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D0EB45EA-7E21-44F2-9D9D-665D94F01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245" y="2476106"/>
              <a:ext cx="3714750" cy="24765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DD70E0-D27F-4B64-BAC9-2A7F820DCF78}"/>
                </a:ext>
              </a:extLst>
            </p:cNvPr>
            <p:cNvSpPr txBox="1"/>
            <p:nvPr/>
          </p:nvSpPr>
          <p:spPr>
            <a:xfrm>
              <a:off x="4800600" y="5477216"/>
              <a:ext cx="325442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Tokyo subway map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2121-8987-42C1-B9C5-7A71D2B4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graph?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5F36-C818-46A8-82E3-FC1D4A9B8D6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b="0" dirty="0"/>
                  <a:t>On the high level, a </a:t>
                </a:r>
                <a:r>
                  <a:rPr lang="en-US" b="0" dirty="0">
                    <a:solidFill>
                      <a:srgbClr val="700000"/>
                    </a:solidFill>
                  </a:rPr>
                  <a:t>graph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:  a set of graph </a:t>
                </a:r>
                <a:r>
                  <a:rPr lang="en-US" dirty="0">
                    <a:solidFill>
                      <a:srgbClr val="700000"/>
                    </a:solidFill>
                  </a:rPr>
                  <a:t>nodes</a:t>
                </a:r>
                <a:r>
                  <a:rPr lang="en-US" dirty="0"/>
                  <a:t> (or vertices)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: a set of graph </a:t>
                </a:r>
                <a:r>
                  <a:rPr lang="en-US" dirty="0">
                    <a:solidFill>
                      <a:srgbClr val="700000"/>
                    </a:solidFill>
                  </a:rPr>
                  <a:t>edges</a:t>
                </a:r>
              </a:p>
              <a:p>
                <a:pPr lvl="2"/>
                <a:r>
                  <a:rPr lang="en-US" dirty="0"/>
                  <a:t>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represents a certain relation between the pair of graph nodes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2"/>
                <a:endParaRPr lang="en-US" dirty="0"/>
              </a:p>
              <a:p>
                <a:r>
                  <a:rPr lang="en-US" dirty="0"/>
                  <a:t>Directed vs undirected graphs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105F36-C818-46A8-82E3-FC1D4A9B8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23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73AE-D6C0-44CF-8567-4BF33191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95796-7942-47B4-861B-46FF78EF913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0"/>
                <a:ext cx="10896600" cy="1447800"/>
              </a:xfrm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700000"/>
                    </a:solidFill>
                  </a:rPr>
                  <a:t>directed graph </a:t>
                </a:r>
                <a:r>
                  <a:rPr lang="en-US" dirty="0"/>
                  <a:t>(or </a:t>
                </a:r>
                <a:r>
                  <a:rPr lang="en-US" dirty="0">
                    <a:solidFill>
                      <a:srgbClr val="700000"/>
                    </a:solidFill>
                  </a:rPr>
                  <a:t>digraph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0000"/>
                    </a:solidFill>
                  </a:rPr>
                  <a:t> </a:t>
                </a:r>
                <a:r>
                  <a:rPr lang="en-US" dirty="0"/>
                  <a:t>where 𝑉 is a finite set of </a:t>
                </a:r>
                <a:r>
                  <a:rPr lang="en-US" dirty="0">
                    <a:solidFill>
                      <a:srgbClr val="700000"/>
                    </a:solidFill>
                  </a:rPr>
                  <a:t>nodes</a:t>
                </a:r>
                <a:r>
                  <a:rPr lang="en-US" dirty="0"/>
                  <a:t> and 𝐸 is a set of </a:t>
                </a:r>
                <a:r>
                  <a:rPr lang="en-US" i="1" dirty="0">
                    <a:solidFill>
                      <a:srgbClr val="700000"/>
                    </a:solidFill>
                  </a:rPr>
                  <a:t>ordered pairs </a:t>
                </a:r>
                <a:r>
                  <a:rPr lang="en-US" dirty="0"/>
                  <a:t>called (directed) </a:t>
                </a:r>
                <a:r>
                  <a:rPr lang="en-US" dirty="0">
                    <a:solidFill>
                      <a:srgbClr val="700000"/>
                    </a:solidFill>
                  </a:rPr>
                  <a:t>edges</a:t>
                </a:r>
                <a:r>
                  <a:rPr lang="en-US" dirty="0"/>
                  <a:t>.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95796-7942-47B4-861B-46FF78EF9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0"/>
                <a:ext cx="10896600" cy="1447800"/>
              </a:xfrm>
              <a:blipFill>
                <a:blip r:embed="rId2"/>
                <a:stretch>
                  <a:fillRect l="-391" t="-3306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65234BC-F908-4D0E-80CA-5A81DA38C4A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4572000"/>
                <a:ext cx="109728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65234BC-F908-4D0E-80CA-5A81DA38C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572000"/>
                <a:ext cx="10972800" cy="1447800"/>
              </a:xfrm>
              <a:prstGeom prst="rect">
                <a:avLst/>
              </a:prstGeom>
              <a:blipFill>
                <a:blip r:embed="rId3"/>
                <a:stretch>
                  <a:fillRect t="-37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CF1A6-3940-4666-992E-D7B6FAEBC5A1}"/>
              </a:ext>
            </a:extLst>
          </p:cNvPr>
          <p:cNvGrpSpPr/>
          <p:nvPr/>
        </p:nvGrpSpPr>
        <p:grpSpPr>
          <a:xfrm>
            <a:off x="4838700" y="2956715"/>
            <a:ext cx="2514600" cy="1371600"/>
            <a:chOff x="3314700" y="2956715"/>
            <a:chExt cx="2514600" cy="13716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1988A82-3071-453B-8585-1D19AD6E5A81}"/>
                </a:ext>
              </a:extLst>
            </p:cNvPr>
            <p:cNvGrpSpPr/>
            <p:nvPr/>
          </p:nvGrpSpPr>
          <p:grpSpPr>
            <a:xfrm>
              <a:off x="3314700" y="2956715"/>
              <a:ext cx="2514600" cy="1371600"/>
              <a:chOff x="5334000" y="2895600"/>
              <a:chExt cx="2514600" cy="1371600"/>
            </a:xfrm>
          </p:grpSpPr>
          <p:grpSp>
            <p:nvGrpSpPr>
              <p:cNvPr id="7" name="Group 20">
                <a:extLst>
                  <a:ext uri="{FF2B5EF4-FFF2-40B4-BE49-F238E27FC236}">
                    <a16:creationId xmlns:a16="http://schemas.microsoft.com/office/drawing/2014/main" id="{0C701D48-76D7-4987-9BD9-202BE8DEA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34000" y="2895600"/>
                <a:ext cx="2514600" cy="1371600"/>
                <a:chOff x="3312" y="1104"/>
                <a:chExt cx="1584" cy="864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AAEC1EE-D266-4D66-954F-C85D5BD89A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b</a:t>
                  </a:r>
                  <a:endParaRPr lang="en-US" altLang="en-US" b="0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08C6A28F-047B-4157-8937-96246F7FD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a</a:t>
                  </a:r>
                  <a:endParaRPr lang="en-US" altLang="en-US" b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AF89841-1E64-457C-A6E8-01854F681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f</a:t>
                  </a:r>
                  <a:endParaRPr lang="en-US" altLang="en-US" b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464BA7CC-22D1-438A-A8BC-A84A12F46D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1104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c</a:t>
                  </a:r>
                  <a:endParaRPr lang="en-US" altLang="en-US" b="0" dirty="0"/>
                </a:p>
              </p:txBody>
            </p:sp>
            <p:sp>
              <p:nvSpPr>
                <p:cNvPr id="21" name="Oval 10">
                  <a:extLst>
                    <a:ext uri="{FF2B5EF4-FFF2-40B4-BE49-F238E27FC236}">
                      <a16:creationId xmlns:a16="http://schemas.microsoft.com/office/drawing/2014/main" id="{2F13B548-EAEF-4833-9F6B-5BDA51CBF3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2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 dirty="0"/>
                    <a:t>d</a:t>
                  </a:r>
                  <a:endParaRPr lang="en-US" altLang="en-US" b="0" dirty="0"/>
                </a:p>
              </p:txBody>
            </p:sp>
            <p:sp>
              <p:nvSpPr>
                <p:cNvPr id="22" name="Oval 9">
                  <a:extLst>
                    <a:ext uri="{FF2B5EF4-FFF2-40B4-BE49-F238E27FC236}">
                      <a16:creationId xmlns:a16="http://schemas.microsoft.com/office/drawing/2014/main" id="{CEAAB1DD-0612-4D0A-9123-917E5EE1FA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84" y="1680"/>
                  <a:ext cx="288" cy="288"/>
                </a:xfrm>
                <a:prstGeom prst="ellipse">
                  <a:avLst/>
                </a:prstGeom>
                <a:solidFill>
                  <a:srgbClr val="FFCC99">
                    <a:alpha val="45000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n-US" b="0" i="1"/>
                    <a:t>e</a:t>
                  </a:r>
                  <a:endParaRPr lang="en-US" altLang="en-US" b="0"/>
                </a:p>
              </p:txBody>
            </p:sp>
          </p:grp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500C004E-2FDA-40A5-B751-5D67CE40304F}"/>
                  </a:ext>
                </a:extLst>
              </p:cNvPr>
              <p:cNvCxnSpPr>
                <a:stCxn id="18" idx="6"/>
                <a:endCxn id="17" idx="2"/>
              </p:cNvCxnSpPr>
              <p:nvPr/>
            </p:nvCxnSpPr>
            <p:spPr bwMode="auto">
              <a:xfrm>
                <a:off x="5791200" y="31242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ABD70AAA-3EE7-47A4-B912-E5BEEB30B951}"/>
                  </a:ext>
                </a:extLst>
              </p:cNvPr>
              <p:cNvCxnSpPr>
                <a:stCxn id="17" idx="6"/>
                <a:endCxn id="20" idx="2"/>
              </p:cNvCxnSpPr>
              <p:nvPr/>
            </p:nvCxnSpPr>
            <p:spPr bwMode="auto">
              <a:xfrm>
                <a:off x="6858000" y="31242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BA65607-B536-448C-926B-A5259CF29B3F}"/>
                  </a:ext>
                </a:extLst>
              </p:cNvPr>
              <p:cNvCxnSpPr>
                <a:stCxn id="22" idx="7"/>
                <a:endCxn id="20" idx="3"/>
              </p:cNvCxnSpPr>
              <p:nvPr/>
            </p:nvCxnSpPr>
            <p:spPr bwMode="auto">
              <a:xfrm flipV="1">
                <a:off x="6791045" y="3285845"/>
                <a:ext cx="6673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8F5BBE72-DD10-4926-9AE6-54902F4C24AC}"/>
                  </a:ext>
                </a:extLst>
              </p:cNvPr>
              <p:cNvCxnSpPr>
                <a:stCxn id="17" idx="4"/>
                <a:endCxn id="22" idx="0"/>
              </p:cNvCxnSpPr>
              <p:nvPr/>
            </p:nvCxnSpPr>
            <p:spPr bwMode="auto">
              <a:xfrm>
                <a:off x="66294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5F081BF-C20B-43EA-89C5-D70961E83A68}"/>
                  </a:ext>
                </a:extLst>
              </p:cNvPr>
              <p:cNvCxnSpPr>
                <a:stCxn id="19" idx="2"/>
              </p:cNvCxnSpPr>
              <p:nvPr/>
            </p:nvCxnSpPr>
            <p:spPr bwMode="auto">
              <a:xfrm flipH="1">
                <a:off x="6858000" y="4038600"/>
                <a:ext cx="5334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C663E552-E1B0-4CC3-A72F-9D3829A0435E}"/>
                  </a:ext>
                </a:extLst>
              </p:cNvPr>
              <p:cNvCxnSpPr>
                <a:stCxn id="22" idx="2"/>
                <a:endCxn id="21" idx="6"/>
              </p:cNvCxnSpPr>
              <p:nvPr/>
            </p:nvCxnSpPr>
            <p:spPr bwMode="auto">
              <a:xfrm flipH="1">
                <a:off x="5791200" y="4038600"/>
                <a:ext cx="6096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7FDDBE0-BE63-4F56-83CA-7560A9EC09F4}"/>
                  </a:ext>
                </a:extLst>
              </p:cNvPr>
              <p:cNvCxnSpPr>
                <a:stCxn id="21" idx="7"/>
                <a:endCxn id="17" idx="3"/>
              </p:cNvCxnSpPr>
              <p:nvPr/>
            </p:nvCxnSpPr>
            <p:spPr bwMode="auto">
              <a:xfrm flipV="1">
                <a:off x="5724245" y="3285845"/>
                <a:ext cx="743510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25BF64D9-7EAA-495D-9C0D-9BCC6B396645}"/>
                  </a:ext>
                </a:extLst>
              </p:cNvPr>
              <p:cNvCxnSpPr>
                <a:stCxn id="22" idx="1"/>
              </p:cNvCxnSpPr>
              <p:nvPr/>
            </p:nvCxnSpPr>
            <p:spPr bwMode="auto">
              <a:xfrm flipH="1" flipV="1">
                <a:off x="5791200" y="3285845"/>
                <a:ext cx="676555" cy="5911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B1AA673-1653-4D7E-A525-8B6A913D9CE7}"/>
                  </a:ext>
                </a:extLst>
              </p:cNvPr>
              <p:cNvCxnSpPr>
                <a:stCxn id="18" idx="4"/>
                <a:endCxn id="21" idx="0"/>
              </p:cNvCxnSpPr>
              <p:nvPr/>
            </p:nvCxnSpPr>
            <p:spPr bwMode="auto">
              <a:xfrm>
                <a:off x="5562600" y="3352800"/>
                <a:ext cx="0" cy="4572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F334FE-A952-4D71-90DF-EB632E653C79}"/>
                </a:ext>
              </a:extLst>
            </p:cNvPr>
            <p:cNvSpPr/>
            <p:nvPr/>
          </p:nvSpPr>
          <p:spPr>
            <a:xfrm>
              <a:off x="4824248" y="3373821"/>
              <a:ext cx="672662" cy="599089"/>
            </a:xfrm>
            <a:custGeom>
              <a:avLst/>
              <a:gdLst>
                <a:gd name="connsiteX0" fmla="*/ 672662 w 672662"/>
                <a:gd name="connsiteY0" fmla="*/ 0 h 599089"/>
                <a:gd name="connsiteX1" fmla="*/ 515007 w 672662"/>
                <a:gd name="connsiteY1" fmla="*/ 346841 h 599089"/>
                <a:gd name="connsiteX2" fmla="*/ 0 w 672662"/>
                <a:gd name="connsiteY2" fmla="*/ 599089 h 59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2662" h="599089">
                  <a:moveTo>
                    <a:pt x="672662" y="0"/>
                  </a:moveTo>
                  <a:cubicBezTo>
                    <a:pt x="649889" y="123496"/>
                    <a:pt x="627117" y="246993"/>
                    <a:pt x="515007" y="346841"/>
                  </a:cubicBezTo>
                  <a:cubicBezTo>
                    <a:pt x="402897" y="446689"/>
                    <a:pt x="201448" y="522889"/>
                    <a:pt x="0" y="599089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06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98CA-1A36-48B0-BFEA-C0F9B3A2F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9F1D08-B996-4EE2-8505-AA9CC05C252F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Note that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an ordered pair </a:t>
                </a:r>
              </a:p>
              <a:p>
                <a:pPr lvl="1"/>
                <a:r>
                  <a:rPr lang="en-US" dirty="0"/>
                  <a:t>meaning that there is an edge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7"/>
                <a:endParaRPr lang="en-US" dirty="0"/>
              </a:p>
              <a:p>
                <a:r>
                  <a:rPr lang="en-US" dirty="0"/>
                  <a:t>Hence edges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err="1"/>
                  <a:t>e.g</a:t>
                </a:r>
                <a:r>
                  <a:rPr lang="en-US" dirty="0"/>
                  <a:t>,  Alex follows Elon Musk in twitter, so (Alex, Elon) is an edge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. But Elon does not follow Alex, so (Elon, Alex)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Note that both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could be in the edge set </a:t>
                </a:r>
              </a:p>
              <a:p>
                <a:pPr lvl="8"/>
                <a:endParaRPr lang="en-US" dirty="0"/>
              </a:p>
              <a:p>
                <a:r>
                  <a:rPr lang="en-US" dirty="0"/>
                  <a:t>There can also be self-loop: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pPr lvl="7"/>
                <a:endParaRPr lang="en-US" dirty="0"/>
              </a:p>
              <a:p>
                <a:r>
                  <a:rPr lang="en-US" dirty="0"/>
                  <a:t>Simple graph:  </a:t>
                </a:r>
              </a:p>
              <a:p>
                <a:pPr lvl="1"/>
                <a:r>
                  <a:rPr lang="en-US" dirty="0"/>
                  <a:t>for any </a:t>
                </a:r>
                <a:r>
                  <a:rPr lang="en-US" dirty="0">
                    <a:solidFill>
                      <a:srgbClr val="700000"/>
                    </a:solidFill>
                  </a:rPr>
                  <a:t>ordered pair</a:t>
                </a:r>
                <a:r>
                  <a:rPr lang="en-US" dirty="0"/>
                  <a:t>, there can be at most one edge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9F1D08-B996-4EE2-8505-AA9CC05C25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9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C73AE-D6C0-44CF-8567-4BF33191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Directed graphs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95796-7942-47B4-861B-46FF78EF913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85800" y="1219201"/>
                <a:ext cx="10820400" cy="990589"/>
              </a:xfrm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700000"/>
                    </a:solidFill>
                  </a:rPr>
                  <a:t>undirected graph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pair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0000"/>
                    </a:solidFill>
                  </a:rPr>
                  <a:t> </a:t>
                </a:r>
                <a:r>
                  <a:rPr lang="en-US" dirty="0"/>
                  <a:t>where 𝑉 is a finite set of </a:t>
                </a:r>
                <a:r>
                  <a:rPr lang="en-US" dirty="0">
                    <a:solidFill>
                      <a:srgbClr val="700000"/>
                    </a:solidFill>
                  </a:rPr>
                  <a:t>nodes</a:t>
                </a:r>
                <a:r>
                  <a:rPr lang="en-US" dirty="0"/>
                  <a:t> and 𝐸 is a set of </a:t>
                </a:r>
                <a:r>
                  <a:rPr lang="en-US" i="1" dirty="0">
                    <a:solidFill>
                      <a:srgbClr val="700000"/>
                    </a:solidFill>
                  </a:rPr>
                  <a:t>unordered pairs </a:t>
                </a:r>
                <a:r>
                  <a:rPr lang="en-US" dirty="0"/>
                  <a:t>called </a:t>
                </a:r>
                <a:r>
                  <a:rPr lang="en-US" dirty="0">
                    <a:solidFill>
                      <a:srgbClr val="700000"/>
                    </a:solidFill>
                  </a:rPr>
                  <a:t>edges</a:t>
                </a:r>
                <a:r>
                  <a:rPr lang="en-US" dirty="0"/>
                  <a:t>.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B95796-7942-47B4-861B-46FF78EF9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85800" y="1219201"/>
                <a:ext cx="10820400" cy="990589"/>
              </a:xfrm>
              <a:blipFill>
                <a:blip r:embed="rId2"/>
                <a:stretch>
                  <a:fillRect l="-393" t="-4819" r="-1686" b="-3614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65234BC-F908-4D0E-80CA-5A81DA38C4A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5800" y="4724400"/>
                <a:ext cx="10820400" cy="144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/>
                  <a:t>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65234BC-F908-4D0E-80CA-5A81DA38C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724400"/>
                <a:ext cx="10820400" cy="1447800"/>
              </a:xfrm>
              <a:prstGeom prst="rect">
                <a:avLst/>
              </a:prstGeom>
              <a:blipFill>
                <a:blip r:embed="rId3"/>
                <a:stretch>
                  <a:fillRect t="-378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0">
            <a:extLst>
              <a:ext uri="{FF2B5EF4-FFF2-40B4-BE49-F238E27FC236}">
                <a16:creationId xmlns:a16="http://schemas.microsoft.com/office/drawing/2014/main" id="{FD372F82-5808-4CC5-A416-40DD797E43D5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2785241"/>
            <a:ext cx="2514600" cy="1371600"/>
            <a:chOff x="3312" y="1104"/>
            <a:chExt cx="1584" cy="864"/>
          </a:xfrm>
        </p:grpSpPr>
        <p:sp>
          <p:nvSpPr>
            <p:cNvPr id="26" name="Oval 5">
              <a:extLst>
                <a:ext uri="{FF2B5EF4-FFF2-40B4-BE49-F238E27FC236}">
                  <a16:creationId xmlns:a16="http://schemas.microsoft.com/office/drawing/2014/main" id="{3E0ACE17-5F2B-40CE-980B-1101ABBFF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104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b</a:t>
              </a:r>
              <a:endParaRPr lang="en-US" altLang="en-US" b="0"/>
            </a:p>
          </p:txBody>
        </p:sp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D23B51B4-6C10-4DF2-9B5D-3549D2D28E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104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a</a:t>
              </a:r>
              <a:endParaRPr lang="en-US" altLang="en-US" b="0"/>
            </a:p>
          </p:txBody>
        </p:sp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5EECBAEB-367C-4A7F-AE62-3D2887DD2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80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f</a:t>
              </a:r>
              <a:endParaRPr lang="en-US" altLang="en-US" b="0"/>
            </a:p>
          </p:txBody>
        </p:sp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567B01DD-1980-4160-81FF-8AA69708E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104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 dirty="0"/>
                <a:t>c</a:t>
              </a:r>
              <a:endParaRPr lang="en-US" altLang="en-US" b="0" dirty="0"/>
            </a:p>
          </p:txBody>
        </p:sp>
        <p:sp>
          <p:nvSpPr>
            <p:cNvPr id="30" name="Oval 10">
              <a:extLst>
                <a:ext uri="{FF2B5EF4-FFF2-40B4-BE49-F238E27FC236}">
                  <a16:creationId xmlns:a16="http://schemas.microsoft.com/office/drawing/2014/main" id="{9D7E25A9-CA4B-4BBE-BC78-939CE4BB8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680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d</a:t>
              </a:r>
              <a:endParaRPr lang="en-US" altLang="en-US" b="0"/>
            </a:p>
          </p:txBody>
        </p:sp>
        <p:sp>
          <p:nvSpPr>
            <p:cNvPr id="31" name="Line 11">
              <a:extLst>
                <a:ext uri="{FF2B5EF4-FFF2-40B4-BE49-F238E27FC236}">
                  <a16:creationId xmlns:a16="http://schemas.microsoft.com/office/drawing/2014/main" id="{C476D45D-3148-4230-84CA-957BD3EE34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8" y="120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2">
              <a:extLst>
                <a:ext uri="{FF2B5EF4-FFF2-40B4-BE49-F238E27FC236}">
                  <a16:creationId xmlns:a16="http://schemas.microsoft.com/office/drawing/2014/main" id="{80F0C843-A46A-417E-90A6-D760F81CF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344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3">
              <a:extLst>
                <a:ext uri="{FF2B5EF4-FFF2-40B4-BE49-F238E27FC236}">
                  <a16:creationId xmlns:a16="http://schemas.microsoft.com/office/drawing/2014/main" id="{0CAB8CFC-71D1-494F-95E0-99F7C98DEE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1344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id="{7D2B2EA0-D519-478F-A2C2-6335092E67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4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5">
              <a:extLst>
                <a:ext uri="{FF2B5EF4-FFF2-40B4-BE49-F238E27FC236}">
                  <a16:creationId xmlns:a16="http://schemas.microsoft.com/office/drawing/2014/main" id="{209A6274-EDCA-43D3-8D8F-3E8AA6ADE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0" y="182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6">
              <a:extLst>
                <a:ext uri="{FF2B5EF4-FFF2-40B4-BE49-F238E27FC236}">
                  <a16:creationId xmlns:a16="http://schemas.microsoft.com/office/drawing/2014/main" id="{C8DEF0FF-29FB-4376-891C-F98B6FEBB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139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7">
              <a:extLst>
                <a:ext uri="{FF2B5EF4-FFF2-40B4-BE49-F238E27FC236}">
                  <a16:creationId xmlns:a16="http://schemas.microsoft.com/office/drawing/2014/main" id="{DBA44A36-A328-47C2-8317-749753A73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24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8">
              <a:extLst>
                <a:ext uri="{FF2B5EF4-FFF2-40B4-BE49-F238E27FC236}">
                  <a16:creationId xmlns:a16="http://schemas.microsoft.com/office/drawing/2014/main" id="{88796A84-ABD6-4CCD-A1CD-3B6E8C3D7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182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9">
              <a:extLst>
                <a:ext uri="{FF2B5EF4-FFF2-40B4-BE49-F238E27FC236}">
                  <a16:creationId xmlns:a16="http://schemas.microsoft.com/office/drawing/2014/main" id="{DFCD5D13-A45A-4A26-924E-7121677DF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1344"/>
              <a:ext cx="43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9">
              <a:extLst>
                <a:ext uri="{FF2B5EF4-FFF2-40B4-BE49-F238E27FC236}">
                  <a16:creationId xmlns:a16="http://schemas.microsoft.com/office/drawing/2014/main" id="{E5B51CB9-83D5-4C41-A478-4D19E481E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680"/>
              <a:ext cx="288" cy="288"/>
            </a:xfrm>
            <a:prstGeom prst="ellipse">
              <a:avLst/>
            </a:prstGeom>
            <a:solidFill>
              <a:srgbClr val="FFCC99">
                <a:alpha val="4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0" i="1"/>
                <a:t>e</a:t>
              </a:r>
              <a:endParaRPr lang="en-US" altLang="en-US" b="0"/>
            </a:p>
          </p:txBody>
        </p:sp>
      </p:grpSp>
    </p:spTree>
    <p:extLst>
      <p:ext uri="{BB962C8B-B14F-4D97-AF65-F5344CB8AC3E}">
        <p14:creationId xmlns:p14="http://schemas.microsoft.com/office/powerpoint/2010/main" val="251066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21624</TotalTime>
  <Words>2550</Words>
  <Application>Microsoft Office PowerPoint</Application>
  <PresentationFormat>Widescreen</PresentationFormat>
  <Paragraphs>366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Gill Sans MT</vt:lpstr>
      <vt:lpstr>Cambria Math</vt:lpstr>
      <vt:lpstr>Wingdings</vt:lpstr>
      <vt:lpstr>Symbol</vt:lpstr>
      <vt:lpstr>Calibri Light</vt:lpstr>
      <vt:lpstr>Arial</vt:lpstr>
      <vt:lpstr>FiraSans-Book-Identity-H</vt:lpstr>
      <vt:lpstr>Calibri</vt:lpstr>
      <vt:lpstr>Bookman Old Style</vt:lpstr>
      <vt:lpstr>Wingdings 3</vt:lpstr>
      <vt:lpstr>Origin</vt:lpstr>
      <vt:lpstr>1_Custom Design</vt:lpstr>
      <vt:lpstr>Custom Design</vt:lpstr>
      <vt:lpstr>DSC40B: Theoretical Foundations of Data Science II </vt:lpstr>
      <vt:lpstr>Graphs: directed and undirected</vt:lpstr>
      <vt:lpstr>Common data types </vt:lpstr>
      <vt:lpstr>Examples </vt:lpstr>
      <vt:lpstr>Examples </vt:lpstr>
      <vt:lpstr>What is a graph? </vt:lpstr>
      <vt:lpstr>Directed graphs </vt:lpstr>
      <vt:lpstr>Remarks</vt:lpstr>
      <vt:lpstr>Directed graphs </vt:lpstr>
      <vt:lpstr>Remarks</vt:lpstr>
      <vt:lpstr>Summary </vt:lpstr>
      <vt:lpstr>Graphs: More notations</vt:lpstr>
      <vt:lpstr>Node degree in undirected graph</vt:lpstr>
      <vt:lpstr>Observations </vt:lpstr>
      <vt:lpstr>Node degree in directed graph</vt:lpstr>
      <vt:lpstr>Observations </vt:lpstr>
      <vt:lpstr>More notations</vt:lpstr>
      <vt:lpstr>Paths, reachability and connectivity </vt:lpstr>
      <vt:lpstr>Example</vt:lpstr>
      <vt:lpstr>Paths</vt:lpstr>
      <vt:lpstr>Paths</vt:lpstr>
      <vt:lpstr>Reachability</vt:lpstr>
      <vt:lpstr>Connectivity</vt:lpstr>
      <vt:lpstr>Connected components</vt:lpstr>
      <vt:lpstr>Representations of graphs </vt:lpstr>
      <vt:lpstr>Representation of graphs</vt:lpstr>
      <vt:lpstr>Adjacency matrix representation</vt:lpstr>
      <vt:lpstr>Adjacency matrix representation</vt:lpstr>
      <vt:lpstr>Adjacency matrix representation</vt:lpstr>
      <vt:lpstr>Complexity</vt:lpstr>
      <vt:lpstr>Complexity</vt:lpstr>
      <vt:lpstr>Remarks</vt:lpstr>
      <vt:lpstr>Remarks</vt:lpstr>
      <vt:lpstr>Adjacency list representation</vt:lpstr>
      <vt:lpstr>Adjacency list representation</vt:lpstr>
      <vt:lpstr>Size complexity</vt:lpstr>
      <vt:lpstr>Time complexity</vt:lpstr>
      <vt:lpstr>PowerPoint Presentation</vt:lpstr>
      <vt:lpstr>Remarks</vt:lpstr>
      <vt:lpstr>PowerPoint Presentation</vt:lpstr>
      <vt:lpstr>Dictionary-set representation</vt:lpstr>
      <vt:lpstr>Dictionary-of-set implementation</vt:lpstr>
      <vt:lpstr>Complexity</vt:lpstr>
      <vt:lpstr>Dictionary-of-set implementation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enid wang</cp:lastModifiedBy>
  <cp:revision>1312</cp:revision>
  <dcterms:created xsi:type="dcterms:W3CDTF">2006-08-16T00:00:00Z</dcterms:created>
  <dcterms:modified xsi:type="dcterms:W3CDTF">2025-02-09T01:33:17Z</dcterms:modified>
</cp:coreProperties>
</file>