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64"/>
  </p:notesMasterIdLst>
  <p:sldIdLst>
    <p:sldId id="256" r:id="rId4"/>
    <p:sldId id="779" r:id="rId5"/>
    <p:sldId id="812" r:id="rId6"/>
    <p:sldId id="813" r:id="rId7"/>
    <p:sldId id="814" r:id="rId8"/>
    <p:sldId id="815" r:id="rId9"/>
    <p:sldId id="849" r:id="rId10"/>
    <p:sldId id="848" r:id="rId11"/>
    <p:sldId id="817" r:id="rId12"/>
    <p:sldId id="818" r:id="rId13"/>
    <p:sldId id="850" r:id="rId14"/>
    <p:sldId id="816" r:id="rId15"/>
    <p:sldId id="819" r:id="rId16"/>
    <p:sldId id="820" r:id="rId17"/>
    <p:sldId id="851" r:id="rId18"/>
    <p:sldId id="852" r:id="rId19"/>
    <p:sldId id="821" r:id="rId20"/>
    <p:sldId id="853" r:id="rId21"/>
    <p:sldId id="785" r:id="rId22"/>
    <p:sldId id="827" r:id="rId23"/>
    <p:sldId id="822" r:id="rId24"/>
    <p:sldId id="854" r:id="rId25"/>
    <p:sldId id="858" r:id="rId26"/>
    <p:sldId id="859" r:id="rId27"/>
    <p:sldId id="860" r:id="rId28"/>
    <p:sldId id="861" r:id="rId29"/>
    <p:sldId id="857" r:id="rId30"/>
    <p:sldId id="823" r:id="rId31"/>
    <p:sldId id="862" r:id="rId32"/>
    <p:sldId id="825" r:id="rId33"/>
    <p:sldId id="826" r:id="rId34"/>
    <p:sldId id="824" r:id="rId35"/>
    <p:sldId id="865" r:id="rId36"/>
    <p:sldId id="866" r:id="rId37"/>
    <p:sldId id="867" r:id="rId38"/>
    <p:sldId id="868" r:id="rId39"/>
    <p:sldId id="869" r:id="rId40"/>
    <p:sldId id="870" r:id="rId41"/>
    <p:sldId id="863" r:id="rId42"/>
    <p:sldId id="828" r:id="rId43"/>
    <p:sldId id="829" r:id="rId44"/>
    <p:sldId id="871" r:id="rId45"/>
    <p:sldId id="830" r:id="rId46"/>
    <p:sldId id="872" r:id="rId47"/>
    <p:sldId id="831" r:id="rId48"/>
    <p:sldId id="837" r:id="rId49"/>
    <p:sldId id="838" r:id="rId50"/>
    <p:sldId id="845" r:id="rId51"/>
    <p:sldId id="839" r:id="rId52"/>
    <p:sldId id="840" r:id="rId53"/>
    <p:sldId id="873" r:id="rId54"/>
    <p:sldId id="841" r:id="rId55"/>
    <p:sldId id="842" r:id="rId56"/>
    <p:sldId id="843" r:id="rId57"/>
    <p:sldId id="834" r:id="rId58"/>
    <p:sldId id="844" r:id="rId59"/>
    <p:sldId id="846" r:id="rId60"/>
    <p:sldId id="874" r:id="rId61"/>
    <p:sldId id="847" r:id="rId62"/>
    <p:sldId id="811" r:id="rId63"/>
  </p:sldIdLst>
  <p:sldSz cx="12192000" cy="6858000"/>
  <p:notesSz cx="6858000" cy="9144000"/>
  <p:embeddedFontLst>
    <p:embeddedFont>
      <p:font typeface="Bookman Old Style" panose="02050604050505020204" pitchFamily="18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Gill Sans MT" panose="020B0502020104020203" pitchFamily="34" charset="0"/>
      <p:regular r:id="rId70"/>
      <p:bold r:id="rId71"/>
      <p:italic r:id="rId72"/>
      <p:boldItalic r:id="rId73"/>
    </p:embeddedFont>
    <p:embeddedFont>
      <p:font typeface="Wingdings 3" panose="05040102010807070707" pitchFamily="18" charset="2"/>
      <p:regular r:id="rId74"/>
    </p:embeddedFont>
  </p:embeddedFontLst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258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4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6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F49E-678B-5EBD-E5D1-4AF874D4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DEBDE-5ABD-A60A-EDB3-368CA6439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A64A4-A6A4-1293-99C3-99500CA48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87D9-589B-8C62-C2AF-BC97648E4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CDE89-D7F1-770E-89F0-8FDD1C78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8DB0B-06DB-DF82-25CB-2B9275717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10322-3ABA-A1B3-ED06-9C6FC0DD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9C5E5-98A8-14BD-F18E-563ACDB26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6:   </a:t>
            </a:r>
            <a:r>
              <a:rPr lang="en-US" sz="2800" i="1" dirty="0"/>
              <a:t>Sorting, and more on recurrences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45BB-FB99-40D8-A5E8-BFC26069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E01A-E862-4520-B702-521FA152FC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convince us that this algorithm is correct? </a:t>
            </a:r>
          </a:p>
          <a:p>
            <a:pPr lvl="1"/>
            <a:r>
              <a:rPr lang="en-US" dirty="0"/>
              <a:t>Using loop invariants </a:t>
            </a:r>
          </a:p>
          <a:p>
            <a:pPr lvl="2"/>
            <a:r>
              <a:rPr lang="en-US" dirty="0"/>
              <a:t>Similar to the inductive idea mentioned earlier</a:t>
            </a:r>
          </a:p>
          <a:p>
            <a:pPr marL="201168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DBED1-8BED-6487-5F8F-DAED4EA7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4ACA-C4DE-4420-0273-F4752384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8F41F-57BD-3949-6C13-3974EB1A217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convince us that this algorithm is correct? </a:t>
                </a:r>
              </a:p>
              <a:p>
                <a:pPr lvl="1"/>
                <a:r>
                  <a:rPr lang="en-US" dirty="0"/>
                  <a:t>Using loop invariants </a:t>
                </a:r>
              </a:p>
              <a:p>
                <a:pPr lvl="2"/>
                <a:r>
                  <a:rPr lang="en-US" dirty="0"/>
                  <a:t>Similar to the inductive idea mentioned earlier</a:t>
                </a:r>
              </a:p>
              <a:p>
                <a:pPr marL="2011680" lvl="8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 loop invariant is a statement that holds at the end of each iteration </a:t>
                </a:r>
              </a:p>
              <a:p>
                <a:pPr lvl="2"/>
                <a:r>
                  <a:rPr lang="en-US" dirty="0"/>
                  <a:t>to show that it holds for each iteration, we first show it holds for the base case</a:t>
                </a:r>
              </a:p>
              <a:p>
                <a:pPr lvl="2"/>
                <a:r>
                  <a:rPr lang="en-US" dirty="0"/>
                  <a:t>then we argue that if it holds at the end of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iteration, which is the beginning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iteration, then it will also hold at the end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iteration.  </a:t>
                </a:r>
              </a:p>
              <a:p>
                <a:pPr lvl="8"/>
                <a:endParaRPr lang="en-US" dirty="0"/>
              </a:p>
              <a:p>
                <a:pPr lvl="1"/>
                <a:r>
                  <a:rPr lang="en-US" dirty="0"/>
                  <a:t>Using appropriate loop invariants, we can then argue the algorithm is correct after all iterations.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8F41F-57BD-3949-6C13-3974EB1A2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4876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selection_sort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&lt;=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23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DBE9-9A9D-4571-A6C4-CCE48C44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invariants for </a:t>
            </a:r>
            <a:r>
              <a:rPr lang="en-US" dirty="0" err="1"/>
              <a:t>selection_sort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94CE4-EBF6-4E5F-A0EA-A1C07AB7599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Loop invariant:   after k iterations, 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numbers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sorted,  and are smaller than all the remainder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numbers.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= barrier_id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the code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If this statement holds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after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iterations, we will get a sorted array</a:t>
                </a:r>
              </a:p>
              <a:p>
                <a:pPr lvl="1"/>
                <a:r>
                  <a:rPr lang="en-US" dirty="0"/>
                  <a:t>as by the loop invariant, the first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numbers are sorted, and the last one is the largest, meaning that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are sorted.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94CE4-EBF6-4E5F-A0EA-A1C07AB75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1B04-AC57-4C95-99B0-0E9EAFB3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2BA1-A9C7-4900-A327-4AF0BA5A8AB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2BA1-A9C7-4900-A327-4AF0BA5A8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6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4646F-5EED-E641-E9EE-BCD496AB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48E2-D079-CC2A-2190-5D4EB56A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716B8C-4581-992E-664D-5400558E0E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pPr lvl="1"/>
                <a:r>
                  <a:rPr lang="en-US" dirty="0"/>
                  <a:t>if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 identify the smallest from the remainder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numbers, which must be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of the original array</a:t>
                </a:r>
              </a:p>
              <a:p>
                <a:pPr lvl="1"/>
                <a:r>
                  <a:rPr lang="en-US" dirty="0"/>
                  <a:t>so after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iteration, the loop invariant holds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716B8C-4581-992E-664D-5400558E0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61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449AD-29F7-E5D6-B868-A8233EB1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F700-39F5-3719-4E22-3248D604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686D9-00E3-39AD-70C5-73F16D6B20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loop invariant holds trivially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pPr lvl="1"/>
                <a:r>
                  <a:rPr lang="en-US" dirty="0"/>
                  <a:t>if it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 identify the smallest from the remainder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numbers, which must be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of the original array</a:t>
                </a:r>
              </a:p>
              <a:p>
                <a:pPr lvl="1"/>
                <a:r>
                  <a:rPr lang="en-US" dirty="0"/>
                  <a:t>so after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iteration, the loop invariant holds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 the algorithm is correct in the end</a:t>
                </a:r>
              </a:p>
              <a:p>
                <a:pPr lvl="1"/>
                <a:r>
                  <a:rPr lang="en-US" dirty="0"/>
                  <a:t>i.e., it returns sorted array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686D9-00E3-39AD-70C5-73F16D6B2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9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E59A-CA6B-493C-A963-DC0A7003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44D9-8AD8-4B44-B481-5F1CD80A85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Essentially nested for loops</a:t>
            </a:r>
          </a:p>
        </p:txBody>
      </p:sp>
    </p:spTree>
    <p:extLst>
      <p:ext uri="{BB962C8B-B14F-4D97-AF65-F5344CB8AC3E}">
        <p14:creationId xmlns:p14="http://schemas.microsoft.com/office/powerpoint/2010/main" val="326020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AD21-82AE-29A3-ADBF-FEE82BB27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9104-7D4C-2D7F-1998-9EE9C221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A3C8F-8B3D-3141-779E-2373AAB611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Essentially nested for loops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A3C8F-8B3D-3141-779E-2373AAB61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7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90800"/>
            <a:ext cx="9448800" cy="990600"/>
          </a:xfrm>
        </p:spPr>
        <p:txBody>
          <a:bodyPr/>
          <a:lstStyle/>
          <a:p>
            <a:pPr algn="ctr"/>
            <a:r>
              <a:rPr lang="en-US" dirty="0"/>
              <a:t>Part B: A more efficient sorting algorithm: </a:t>
            </a:r>
            <a:br>
              <a:rPr lang="en-US" dirty="0"/>
            </a:br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Binary search operation in an array</a:t>
            </a:r>
          </a:p>
          <a:p>
            <a:pPr lvl="1"/>
            <a:r>
              <a:rPr lang="en-US" dirty="0"/>
              <a:t>Require that the array is already </a:t>
            </a:r>
            <a:r>
              <a:rPr lang="en-US" dirty="0">
                <a:solidFill>
                  <a:srgbClr val="700000"/>
                </a:solidFill>
              </a:rPr>
              <a:t>sorted</a:t>
            </a:r>
            <a:r>
              <a:rPr lang="en-US" dirty="0"/>
              <a:t>! </a:t>
            </a:r>
          </a:p>
          <a:p>
            <a:pPr lvl="1"/>
            <a:endParaRPr lang="en-US" dirty="0"/>
          </a:p>
          <a:p>
            <a:r>
              <a:rPr lang="en-US" dirty="0"/>
              <a:t>Today: the sorting problem  </a:t>
            </a:r>
          </a:p>
          <a:p>
            <a:pPr lvl="1"/>
            <a:r>
              <a:rPr lang="en-US" dirty="0"/>
              <a:t>Input:   given an arbitrary array of numbers</a:t>
            </a:r>
          </a:p>
          <a:p>
            <a:pPr lvl="1"/>
            <a:r>
              <a:rPr lang="en-US" dirty="0"/>
              <a:t>Output:  convert them into an array where all elements are either in non-decreasing or non-increasing order. </a:t>
            </a:r>
          </a:p>
          <a:p>
            <a:pPr lvl="2"/>
            <a:r>
              <a:rPr lang="en-US" dirty="0"/>
              <a:t>from now on, unless otherwise specified, in this class, we will assume a sorted array is in non-decreasing order.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74B6-5F49-405C-A150-1FE9521E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D7CB-A0FC-4A08-960C-93E46FB63B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faster sorting algorithm</a:t>
            </a:r>
          </a:p>
          <a:p>
            <a:pPr lvl="1"/>
            <a:r>
              <a:rPr lang="en-US" dirty="0"/>
              <a:t>has the </a:t>
            </a:r>
            <a:r>
              <a:rPr lang="en-US" dirty="0">
                <a:solidFill>
                  <a:srgbClr val="700000"/>
                </a:solidFill>
              </a:rPr>
              <a:t>optimal</a:t>
            </a:r>
            <a:r>
              <a:rPr lang="en-US" dirty="0"/>
              <a:t> worst-case time complexity under the so-called comparison model. </a:t>
            </a:r>
          </a:p>
          <a:p>
            <a:pPr lvl="1"/>
            <a:endParaRPr lang="en-US" dirty="0"/>
          </a:p>
          <a:p>
            <a:r>
              <a:rPr lang="en-US" dirty="0"/>
              <a:t>Use an idea called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divide-and-conquer</a:t>
            </a:r>
            <a:r>
              <a:rPr lang="en-US" dirty="0"/>
              <a:t> to solve problems, which naturally leads to recursive algorithms. </a:t>
            </a:r>
          </a:p>
        </p:txBody>
      </p:sp>
    </p:spTree>
    <p:extLst>
      <p:ext uri="{BB962C8B-B14F-4D97-AF65-F5344CB8AC3E}">
        <p14:creationId xmlns:p14="http://schemas.microsoft.com/office/powerpoint/2010/main" val="2291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BB10-43F8-4968-BD4E-FC1AFB69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9261-4CA0-431E-8C1D-03A00C6403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2F189E-DC14-413E-955C-C1554D88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0603-C061-C236-CABB-12D7AC58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446E-7A4F-6971-A1EE-2BB15EE0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4D66-5F83-F564-E178-152ED085DD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07062-C229-F6C8-B5CF-25094C78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A97531E-BC4A-283D-ED6D-74DEC81A3CB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8238AB8C-BFA8-7087-620F-BC4CE5552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9E9A97-6C42-4162-B4EE-D10616506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AC6DAF-CD6A-F4FA-5C9E-098A3902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F8E86BC3-1B10-25CB-4A4C-895DE2C2A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0DA25C9-212A-CFB5-34AB-8B0002822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B458B914-3100-0BBA-522F-D4D367A3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619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E819-6F92-909C-9B1E-28CCDA54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A1AD-CDEB-4626-EAAC-CBB5075E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F4DF-33BC-92AB-8F27-0B133CD02C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3E577-2524-F214-DFE0-08333EC9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3EE0F1A0-D91A-2A9D-F655-DF7F5DF470F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3CE5D61D-7409-14FD-4FDA-CA43AD84A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448F3E-FE8A-2C57-9F51-0C92677D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88112A-0D8D-44BB-6B3B-6BA675DA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8BE305A-0A07-7DF8-824A-4D239C9D3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E0D654D6-AD21-3B78-702D-3025D0C07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BDF6F944-1F1A-D15D-C528-F8B06C13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7FF61045-7369-5199-1091-11430F70882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5430CA9-2083-74F0-551F-DAF9B306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84EC02A0-16BF-FAF9-2A0F-DAA9B9D2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9D6A7E55-8DDA-35CA-0935-8C2C3BDF3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8CCFACDE-007A-F4E3-522A-17610F19E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128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3295-9641-4405-E33C-5780B5A1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03F5-0213-5273-1CF8-D15416DB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CD96-3B3C-FE6E-A346-D7F520F2C5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B68D5D-E445-0645-18F4-38934A17D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3494F7D-456E-261C-2040-EC86F7A2A12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5617152A-36AD-871B-92F9-9CEADE706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D25D0F-0A30-A675-0529-E7FB49D3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633192-FD28-CD72-A1F5-13B47DCA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87A97F5B-808D-0B7E-454B-BDBB7EFD4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FC4BE256-88C9-0616-7F11-38C6398E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69369D99-AF2B-6C58-DA13-5E4D103D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272D4FF0-8432-0E46-EF17-AE6D37EF136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F88280A-FA33-2DF1-4430-70F065E5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750E5B6-D292-8177-A195-9740FB86B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A6C6EB1-1CD0-7FB5-8976-F339766D0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2ECFBE91-E653-C664-CB14-A0166F596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3997C1DE-ABE8-552C-CD04-751A3DBB693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35D775F5-3CEE-6F5D-9CBF-067F697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A96DA6E7-3847-58A5-B381-154E2ED2E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B8B5324D-858F-E981-C0C5-F82BD65D9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25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97F9-85F5-E102-EC37-95011207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8964-EF2B-8D54-8D0E-277587D6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4BAC-BB59-3F3D-DC19-D6003719B1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6ADEC-12BA-AC01-86CE-80AFF9D34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53EAF5AC-2C75-2074-BCD8-F87481EBDB2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2DD2C8AA-8C8B-2762-10E7-C1FF8DE5C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75CD1C-67EA-102F-FDA7-3E60DFE3B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72ED3-B91C-E943-3734-153CE3C3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6D43EA0B-1723-B747-A44B-B94B42EC4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D0096B7E-5091-D142-4A31-A4CF7C20F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F347E311-9644-40DE-ED3B-3258FEDA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9334983D-CBD1-23D8-DC85-AD8AFC8DB5B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A296008-8461-F479-D8EC-89A7AC4C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CD2829C-2949-292A-34D5-0C4A5687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9DA32E5-B2EA-72A9-F92C-FDAC909EE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7A35496A-7B02-6FF9-CCBB-2B5ED1AD8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BDAEC5E2-81DD-0C29-42F1-AC5C94BE67E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FF31D1A7-551F-00BD-808C-98AE00339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FEA649B-689F-FCA0-B816-01A6828D3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B681CCF-538B-AB51-F312-50E44B99B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E6B1C4B0-F754-6421-3C76-EF84A55B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672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Conquer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42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D097-EDFF-0FF8-D3D9-C0811B8F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0A28-6A80-46AA-D349-A3F22E84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F551-D12A-1F98-BEA4-9465F70DA4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13F6C-3745-427F-E4C4-80ECB5E7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5416B074-CA2E-A106-EAD3-4AFEBD0E656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0B04E8B1-0371-6B95-8DF9-2B6D94EB4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BE23B7-3FF5-25ED-0E9A-28069799B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A8511C-1E55-61C2-D0E7-69307AC13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8AF7FB3A-FDD3-FF2E-9E71-312C5ECD2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F9CB89-D578-7597-03EA-12FF65652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8EF91B13-9B9A-AB57-B8C7-B4531B4F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BF7326AA-676F-C1FE-71F3-97A8B33D19F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1423871-AD10-F177-8195-C3334F354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174023A-6E05-3F0B-E011-1148615CC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E70C496F-ECDB-1088-90A6-1CB6C5791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77AFAAA-FE9D-C2D1-ABF7-D958211D8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5294395-A96E-01A4-7A67-9CAAA1DDEB5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E1EF480C-3729-2774-8B44-7F862C4B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B54ECD4-A35D-0F07-F596-BD6838234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339BD5D-953D-CB45-EB3A-081F1F2C6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45E8AD97-5233-6879-24AA-7DFB8B2C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672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Conquer</a:t>
            </a:r>
            <a:endParaRPr lang="en-US" altLang="en-US" sz="1600" dirty="0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6F4A0A8C-C625-C845-E690-74F5D6DEB6B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40164"/>
            <a:ext cx="1524000" cy="579437"/>
            <a:chOff x="192" y="2275"/>
            <a:chExt cx="960" cy="365"/>
          </a:xfrm>
        </p:grpSpPr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7E83DE9-7201-C8B4-3C4B-F016434C5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8093510A-BDAB-DA85-4612-5BC65BE1E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AEA024-F454-208F-232C-F6DC164B1D5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906964"/>
            <a:ext cx="1524000" cy="579437"/>
            <a:chOff x="192" y="2275"/>
            <a:chExt cx="960" cy="365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9494A3D2-A564-0625-3CB1-53FF80D7B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FD62D83-1035-0D03-C32B-A03A6FB52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29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7AAACD-E9E2-17F1-D242-18D3133A1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5F9A-E2F1-2B38-EDF1-E98458F6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C635-9931-DC18-3709-02F4CF8155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divide-and-conquer paradigm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843FF7-AD5D-71BB-A770-E1C0337B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5867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DB3D1E77-2A22-1897-9E3F-8C0D730EAFD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905000"/>
            <a:ext cx="6477000" cy="1905000"/>
            <a:chOff x="720" y="1056"/>
            <a:chExt cx="4080" cy="12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DE9DD765-8A6D-9D92-B12C-687F2146D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9DBEAC-3021-E750-0155-88845F0FA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13DDD2-36BB-6796-E714-623970FE7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0"/>
              <a:ext cx="1824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CBA00E14-4052-EDF3-A29F-BA29948C8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6206903C-902A-1D1F-35DB-A9103BB6F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58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BDCBD0A8-5FA8-A464-8579-5E1A8A0FAC9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86200"/>
            <a:ext cx="6553200" cy="1066800"/>
            <a:chOff x="720" y="2304"/>
            <a:chExt cx="4128" cy="672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4356B6B0-1AD5-2BB4-421B-A5F18C7FA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A4686A2-3156-B4A3-9C4E-9F235FAC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1824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3ED6F585-C1BC-0336-44E7-D7373D8AD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6788914-62D5-0129-CCD5-9B76CCC6B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1442F369-E448-FC6D-F4E9-C35C6A1F0CB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5867400" cy="990600"/>
            <a:chOff x="912" y="3024"/>
            <a:chExt cx="3696" cy="624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4EFE33F4-CCC7-6FD4-357F-1A04AD1F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3696" cy="336"/>
            </a:xfrm>
            <a:prstGeom prst="rect">
              <a:avLst/>
            </a:prstGeom>
            <a:solidFill>
              <a:srgbClr val="FAC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A64C1E16-D068-8DC3-5D24-118AF01A9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7C453723-922E-8C6D-1234-D5E539049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02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0">
            <a:extLst>
              <a:ext uri="{FF2B5EF4-FFF2-40B4-BE49-F238E27FC236}">
                <a16:creationId xmlns:a16="http://schemas.microsoft.com/office/drawing/2014/main" id="{148BE835-2C44-9C49-911B-5AB9F6F2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2605089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Divide</a:t>
            </a:r>
            <a:endParaRPr lang="en-US" altLang="en-US" sz="1600" dirty="0"/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014FCA75-A77F-2A64-B011-9925EEF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67289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912E2C"/>
                </a:solidFill>
              </a:rPr>
              <a:t>Conquer</a:t>
            </a:r>
            <a:endParaRPr lang="en-US" altLang="en-US" sz="1600" dirty="0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4FA37646-1074-D365-B29B-48C68796FE7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40164"/>
            <a:ext cx="1524000" cy="579437"/>
            <a:chOff x="192" y="2275"/>
            <a:chExt cx="960" cy="365"/>
          </a:xfrm>
        </p:grpSpPr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2A65629-B703-DF5C-AE63-6BD6A1E8B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EA4B406-78C3-068C-9B5C-21FD5D8C3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2BE1C3-AA91-749A-D140-5E0035BC356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906964"/>
            <a:ext cx="1524000" cy="579437"/>
            <a:chOff x="192" y="2275"/>
            <a:chExt cx="960" cy="365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522B306-5831-42C0-76DE-0AFC1170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D2BF88EF-4BC2-9AD7-EE9E-9564FAD2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75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6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230208" presetClass="entr" presetSubtype="553657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27C3-AF9F-45AD-98A9-8FEB46B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MergeSort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) sorts the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altLang="en-US" dirty="0"/>
              </a:p>
              <a:p>
                <a:endParaRPr lang="en-US" sz="1000" dirty="0"/>
              </a:p>
              <a:p>
                <a:r>
                  <a:rPr lang="en-US" dirty="0"/>
                  <a:t>Input:   an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 a new sorted array</a:t>
                </a:r>
              </a:p>
              <a:p>
                <a:r>
                  <a:rPr lang="en-US" dirty="0"/>
                  <a:t>Call:    </a:t>
                </a:r>
                <a:r>
                  <a:rPr lang="en-US" dirty="0" err="1"/>
                  <a:t>MergeSort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blipFill>
                <a:blip r:embed="rId3"/>
                <a:stretch>
                  <a:fillRect l="-576" t="-2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AE9EBC-466F-41A3-AC1C-686B3C1117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AE9EBC-466F-41A3-AC1C-686B3C111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blipFill>
                <a:blip r:embed="rId4"/>
                <a:stretch>
                  <a:fillRect l="-1594" t="-101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6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2CC3-B5A7-87FD-6BDE-835A7095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C2CB-1161-65B4-86BD-08501704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137220F-4F3F-441E-F628-7C4E219C3F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MergeSort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) sorts the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altLang="en-US" dirty="0"/>
              </a:p>
              <a:p>
                <a:endParaRPr lang="en-US" sz="1000" dirty="0"/>
              </a:p>
              <a:p>
                <a:r>
                  <a:rPr lang="en-US" dirty="0"/>
                  <a:t>Input:   an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  a new sorted array</a:t>
                </a:r>
              </a:p>
              <a:p>
                <a:r>
                  <a:rPr lang="en-US" dirty="0"/>
                  <a:t>Call:    </a:t>
                </a:r>
                <a:r>
                  <a:rPr lang="en-US" dirty="0" err="1"/>
                  <a:t>MergeSort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137220F-4F3F-441E-F628-7C4E219C3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267200"/>
                <a:ext cx="9525000" cy="2133600"/>
              </a:xfrm>
              <a:prstGeom prst="rect">
                <a:avLst/>
              </a:prstGeom>
              <a:blipFill>
                <a:blip r:embed="rId3"/>
                <a:stretch>
                  <a:fillRect l="-576" t="-2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18FE9A9-A9CA-8EB2-0806-55B9E1365AD9}"/>
              </a:ext>
            </a:extLst>
          </p:cNvPr>
          <p:cNvSpPr/>
          <p:nvPr/>
        </p:nvSpPr>
        <p:spPr>
          <a:xfrm>
            <a:off x="7491248" y="15240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recursive calls!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AFD45-06E9-9ADD-5592-36F2DB97A99D}"/>
              </a:ext>
            </a:extLst>
          </p:cNvPr>
          <p:cNvSpPr/>
          <p:nvPr/>
        </p:nvSpPr>
        <p:spPr>
          <a:xfrm>
            <a:off x="7499131" y="30861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NOT in-place sorting!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78240E5-2440-5BDF-1A96-A26155AFA7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78240E5-2440-5BDF-1A96-A26155AFA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19200"/>
                <a:ext cx="6096000" cy="2971800"/>
              </a:xfrm>
              <a:prstGeom prst="rect">
                <a:avLst/>
              </a:prstGeom>
              <a:blipFill>
                <a:blip r:embed="rId4"/>
                <a:stretch>
                  <a:fillRect l="-1594" t="-101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EA75-31E5-4F34-941E-A67AED45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5D2D-2617-412F-B1B3-A43AC5C967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many reasons why we want to solve the sorting problem</a:t>
            </a:r>
          </a:p>
          <a:p>
            <a:pPr lvl="1"/>
            <a:r>
              <a:rPr lang="en-US" dirty="0"/>
              <a:t>Given a list of tasks with different priority values, the CPU  may want to process them in decreasing order of priority</a:t>
            </a:r>
          </a:p>
          <a:p>
            <a:pPr lvl="1"/>
            <a:r>
              <a:rPr lang="en-US" dirty="0"/>
              <a:t>Sorting can also make other problems easy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the search problem discussed last lecture,  </a:t>
            </a:r>
          </a:p>
          <a:p>
            <a:pPr lvl="2"/>
            <a:r>
              <a:rPr lang="en-US" dirty="0"/>
              <a:t>or more generally,  range search in multidimensional databases etc. </a:t>
            </a:r>
          </a:p>
          <a:p>
            <a:pPr lvl="2"/>
            <a:endParaRPr lang="en-US" dirty="0"/>
          </a:p>
          <a:p>
            <a:r>
              <a:rPr lang="en-US" dirty="0"/>
              <a:t>But we will just focus on the simplest version</a:t>
            </a:r>
          </a:p>
          <a:p>
            <a:pPr lvl="1"/>
            <a:r>
              <a:rPr lang="en-US" dirty="0"/>
              <a:t>where the input is just a list of real numbers stored in an array. </a:t>
            </a:r>
          </a:p>
        </p:txBody>
      </p:sp>
    </p:spTree>
    <p:extLst>
      <p:ext uri="{BB962C8B-B14F-4D97-AF65-F5344CB8AC3E}">
        <p14:creationId xmlns:p14="http://schemas.microsoft.com/office/powerpoint/2010/main" val="12654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4068-04CF-4D3E-80A8-9369E682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1EB4-E84F-46BC-B7E2-B5A49A9525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 for a recursive algorithm:</a:t>
            </a:r>
          </a:p>
          <a:p>
            <a:pPr lvl="1"/>
            <a:r>
              <a:rPr lang="en-US" dirty="0"/>
              <a:t>(1) Make sure algorithm works in the base case.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(2) Check that all recursive calls are on smaller problems, and that it terminates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(3) Assuming that the recursive calls work, does the whole algorithm work?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71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6B7B-B4B5-4504-84BF-4EC5302F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3D367-20B7-4DC9-909A-C13B8490AF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(1) Base case: </a:t>
                </a:r>
              </a:p>
              <a:p>
                <a:pPr lvl="1"/>
                <a:r>
                  <a:rPr lang="en-US" dirty="0"/>
                  <a:t>Portion of array to be inspected is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Obviously already sorted!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(2) Work on smaller subproblems? Terminate? </a:t>
                </a:r>
              </a:p>
              <a:p>
                <a:pPr lvl="1"/>
                <a:r>
                  <a:rPr lang="en-US" dirty="0"/>
                  <a:t>Yes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(3) If recursive calls return correct output, does the entire algorithm works ?</a:t>
                </a:r>
              </a:p>
              <a:p>
                <a:pPr lvl="1"/>
                <a:r>
                  <a:rPr lang="en-US" dirty="0"/>
                  <a:t>Yes, as long as </a:t>
                </a:r>
                <a:r>
                  <a:rPr lang="en-US" dirty="0">
                    <a:solidFill>
                      <a:srgbClr val="700000"/>
                    </a:solidFill>
                  </a:rPr>
                  <a:t>Merge</a:t>
                </a:r>
                <a:r>
                  <a:rPr lang="en-US" dirty="0"/>
                  <a:t> (B, C) is correct.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3D367-20B7-4DC9-909A-C13B8490A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2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E3636-5461-4BD8-A405-EE23A7E3EB98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35E3-EF8D-4D76-BF1B-3661530A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2462E7E-401C-4EE1-9BC3-783F0D28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4451EC7-079C-469D-B8F4-77FAB1AFA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C0851D7-A126-43D0-845F-612FE1592413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2362200" cy="0"/>
            <a:chOff x="144" y="2496"/>
            <a:chExt cx="1488" cy="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62D5F8F-8CB0-49C3-8D44-170321BCB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5A6B2F8F-38F4-4F75-AD4F-8D7057D80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82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7B46-95B4-0E03-0B45-12E05C0E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567A4-515A-97FD-7309-5ADAD1A65BFF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40C2-049A-F6AB-9902-D18F2502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900649F-D0D6-88EB-55C7-B2783FA0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8419F85-88FA-CA7D-58D4-9B3CDFDF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25AC046-6C1F-B5B2-712E-551F1FAD71C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86200"/>
            <a:ext cx="3962400" cy="990600"/>
            <a:chOff x="144" y="1872"/>
            <a:chExt cx="2496" cy="624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1023E6A5-CA5F-AD5B-E4C6-2536A823C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872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2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EF41C8A4-31A0-6276-D027-3057F69F2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94D5EDF-B24F-FB48-6F58-CE3910D61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2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BF9D-FCED-F37E-F4E0-43DAC68C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5429DC-68CE-FBAD-6836-09054172BB60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6E179-0449-1B66-097D-990618FE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0ECB0D1-1910-4A82-1939-7ACD8A56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A71D8EB-C112-C1E8-6E23-8FEA528D6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82EA1F4F-0099-3F35-31D6-F12007ECB80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38604"/>
            <a:ext cx="6781800" cy="369888"/>
            <a:chOff x="144" y="1968"/>
            <a:chExt cx="4272" cy="233"/>
          </a:xfrm>
        </p:grpSpPr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C544A04C-9E64-B386-3C59-837ADE7DC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</a:t>
              </a:r>
            </a:p>
          </p:txBody>
        </p:sp>
        <p:sp>
          <p:nvSpPr>
            <p:cNvPr id="11" name="Line 21">
              <a:extLst>
                <a:ext uri="{FF2B5EF4-FFF2-40B4-BE49-F238E27FC236}">
                  <a16:creationId xmlns:a16="http://schemas.microsoft.com/office/drawing/2014/main" id="{93451942-F1E9-8FCC-E5A0-977C78232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531E6DFE-5472-8A68-127F-3A493A54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5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E6BA-69A5-D284-EDB2-72234511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16FEE6-F355-F574-4821-71013E7A111C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0EF6-C12C-CF44-62C8-5265FD65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618C86E-B940-48A7-2A7F-D32A285F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72CA278-AC17-3C14-7E4A-68C8733E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1E944AEF-0418-9E29-4C22-53596CD0FD6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2"/>
            <a:ext cx="6781800" cy="674688"/>
            <a:chOff x="144" y="1776"/>
            <a:chExt cx="4272" cy="425"/>
          </a:xfrm>
        </p:grpSpPr>
        <p:sp>
          <p:nvSpPr>
            <p:cNvPr id="8" name="Text Box 25">
              <a:extLst>
                <a:ext uri="{FF2B5EF4-FFF2-40B4-BE49-F238E27FC236}">
                  <a16:creationId xmlns:a16="http://schemas.microsoft.com/office/drawing/2014/main" id="{B44AAA7F-E0A4-1672-C344-9CBE0D46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</a:t>
              </a: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AA9BF939-E4EF-06DB-ED8F-94F5B9D65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75A46D40-A74B-388E-7A68-05D70FF71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77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22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14F59-6389-18F0-DC52-B50F83BBD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96E118-AC1E-5557-9F73-B1AB453A93D4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0D0C-97E8-5BA4-34F3-DD18CB2A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A92C11D-60E3-F358-7B8A-E424FB15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6865505-4991-B2D0-370F-900897D2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223219E5-3F66-2A3B-A904-C8C9A2DA159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1"/>
            <a:ext cx="6781800" cy="1208088"/>
            <a:chOff x="144" y="1440"/>
            <a:chExt cx="4272" cy="761"/>
          </a:xfrm>
        </p:grpSpPr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CD381C4F-EADA-2C01-FF0E-DEC5B4445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       </a:t>
              </a:r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0CA1BF74-514C-E7B9-0DA0-2379C42EE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61E49B2E-9E6B-F3C6-E134-D9A1B8B75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44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60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F2E9-95D1-36B4-57E5-A62826ED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F7E0B5-F908-A5BF-C807-05F64F9830C2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D382A-566D-2CE9-2B9C-BE45A4AB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6F6C4B2-7128-9F7E-EC2A-0117B95B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718AA40-E2BB-37FA-2553-35A566E68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95AD116A-7B67-56D5-3D73-F734F2B5AC8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6781800" cy="1589088"/>
            <a:chOff x="144" y="1200"/>
            <a:chExt cx="4272" cy="1001"/>
          </a:xfrm>
        </p:grpSpPr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4A93A8E8-0A8F-AA46-95E4-4DD7BC7A8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       </a:t>
              </a: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FE5639F2-5E6F-509E-1DED-1D087B67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894C504-7379-0A54-D143-F5CC0BDC9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8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F52B-F3C2-78ED-5D3D-5BBA0891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B68FE5-7863-2FD6-4DA7-A1E4AD345CBC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F882-7974-4509-6BCF-A4497C3D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D8F42E9-3004-54C6-1040-465F005D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E062F29-C32B-2E5F-9D52-2EE22809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026FD651-0676-40D9-3308-30283A0FD0E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7086600" cy="1589088"/>
            <a:chOff x="144" y="1200"/>
            <a:chExt cx="4464" cy="1001"/>
          </a:xfrm>
        </p:grpSpPr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F58B684F-C76F-956D-1006-491202E7E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2   3   4    5   7   8   10  16          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8E9A1F4-E5C5-DF09-09F6-ADB566A5E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D3D28A6B-87FD-EA88-A0B0-9DD5219AF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0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305C0C2-9BAD-9750-6B65-326B6302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90D0-E823-9BD1-82D8-D1D8DAC5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Conquer:  Merge(B, C)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0BB621-87C3-32CF-84D2-528D13384A75}"/>
              </a:ext>
            </a:extLst>
          </p:cNvPr>
          <p:cNvSpPr txBox="1">
            <a:spLocks/>
          </p:cNvSpPr>
          <p:nvPr/>
        </p:nvSpPr>
        <p:spPr bwMode="auto">
          <a:xfrm>
            <a:off x="1981200" y="1342231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Input: Given two sorted arrays B and C</a:t>
            </a:r>
          </a:p>
          <a:p>
            <a:r>
              <a:rPr lang="en-US" dirty="0"/>
              <a:t>Output: Merge into a single sorted array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073EC4C-8126-DCAF-4D4D-E6B28AB0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533400" cy="1615827"/>
          </a:xfrm>
          <a:prstGeom prst="rect">
            <a:avLst/>
          </a:prstGeom>
          <a:solidFill>
            <a:srgbClr val="FAC5CF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10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8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E3E3A7F-B8AB-A23D-4C10-C4E3222C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0"/>
            <a:ext cx="533400" cy="1615827"/>
          </a:xfrm>
          <a:prstGeom prst="rect">
            <a:avLst/>
          </a:prstGeom>
          <a:solidFill>
            <a:srgbClr val="FAC5C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A8ACD4AB-E493-93FD-B737-FE43B6D552F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876800"/>
            <a:ext cx="2362200" cy="0"/>
            <a:chOff x="144" y="2496"/>
            <a:chExt cx="1488" cy="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A610D1B-C64E-214C-4ADC-695DD8728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C7D27CC9-3CA3-F591-FD21-B2BAFBEB7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875A2A3D-E204-5CB6-6A38-6650FFB9BDE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886200"/>
            <a:ext cx="3962400" cy="990600"/>
            <a:chOff x="144" y="1872"/>
            <a:chExt cx="2496" cy="624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C2EDEF3F-F6C5-628A-F88C-C347E6011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872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4FB563CB-FA96-5495-212C-EDB423AC2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9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82A09F4E-EBC5-AEAB-B827-637DACD5A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29302E9D-042A-A502-1A31-A62C6D08BFB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7086600" cy="1589088"/>
            <a:chOff x="144" y="1200"/>
            <a:chExt cx="4464" cy="1001"/>
          </a:xfrm>
        </p:grpSpPr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6A4397A7-8772-4332-AF1B-213D118FA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2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2   3   4    5   7   8   10  16          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8AE6275-3F09-FBB9-2AE3-EBD777D9B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F6669DE3-596E-AB6C-A941-6A2FCB468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8C70CB85-B4D7-BC52-76B2-146B6CF86AC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38604"/>
            <a:ext cx="6781800" cy="369888"/>
            <a:chOff x="144" y="1968"/>
            <a:chExt cx="4272" cy="233"/>
          </a:xfrm>
        </p:grpSpPr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69EF5101-A598-9303-31FD-5D2BAD627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</a:t>
              </a: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267E9176-92EF-6834-5CCE-1CAF68235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2CCE2CA2-42BD-D3CA-B542-E9C1BB20C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A9BB9A5A-B776-7110-7CCA-D3D4F177F6B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2"/>
            <a:ext cx="6781800" cy="674688"/>
            <a:chOff x="144" y="1776"/>
            <a:chExt cx="4272" cy="425"/>
          </a:xfrm>
        </p:grpSpPr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45E1EFE4-1557-5668-DE41-94A9A6589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</a:t>
              </a:r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7D6F259F-73DF-79AF-6DD7-B3DBFF859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3195CAB1-0357-6915-B2DF-805951FE6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776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F1F40BD1-2E08-5C82-BA04-ED0F40E71702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1"/>
            <a:ext cx="6781800" cy="1208088"/>
            <a:chOff x="144" y="1440"/>
            <a:chExt cx="4272" cy="761"/>
          </a:xfrm>
        </p:grpSpPr>
        <p:sp>
          <p:nvSpPr>
            <p:cNvPr id="27" name="Text Box 30">
              <a:extLst>
                <a:ext uri="{FF2B5EF4-FFF2-40B4-BE49-F238E27FC236}">
                  <a16:creationId xmlns:a16="http://schemas.microsoft.com/office/drawing/2014/main" id="{78EFA0CD-7585-7395-7BEB-E80DCA4FA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       </a:t>
              </a:r>
            </a:p>
          </p:txBody>
        </p:sp>
        <p:sp>
          <p:nvSpPr>
            <p:cNvPr id="28" name="Line 31">
              <a:extLst>
                <a:ext uri="{FF2B5EF4-FFF2-40B4-BE49-F238E27FC236}">
                  <a16:creationId xmlns:a16="http://schemas.microsoft.com/office/drawing/2014/main" id="{DEC66FC7-1157-2B6F-3CD1-787A73C7D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2">
              <a:extLst>
                <a:ext uri="{FF2B5EF4-FFF2-40B4-BE49-F238E27FC236}">
                  <a16:creationId xmlns:a16="http://schemas.microsoft.com/office/drawing/2014/main" id="{5662693B-1B76-3754-09EF-D8D9D878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44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8AF52632-1575-BAA5-8BD8-5F66213687A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19401"/>
            <a:ext cx="6781800" cy="1589088"/>
            <a:chOff x="144" y="1200"/>
            <a:chExt cx="4272" cy="1001"/>
          </a:xfrm>
        </p:grpSpPr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570140C9-91BF-882A-CA66-E1989D6E4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2   3   4    5   7          </a:t>
              </a:r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97B9C298-C9AF-462C-7388-DC80AA049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112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AE6C06C9-DBE3-8C3B-E9D2-CC1978DB2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200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0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600"/>
            <a:ext cx="10553700" cy="27432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(1)	A simple sorting algorithm:  Selection sort</a:t>
            </a:r>
            <a:br>
              <a:rPr lang="en-US" dirty="0"/>
            </a:br>
            <a:r>
              <a:rPr lang="en-US" dirty="0"/>
              <a:t>(2) Correctness of algorithm via loop invariants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991C-8FD2-49B9-9712-BE037FC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1B43D9-2F46-4980-9311-42ACA9E7D2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1219200"/>
                <a:ext cx="8229600" cy="5486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B, C </a:t>
                </a:r>
                <a:r>
                  <a:rPr lang="en-US" altLang="en-US" dirty="0"/>
                  <a:t>)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  </a:t>
                </a:r>
              </a:p>
              <a:p>
                <a:pPr lvl="1"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</a:t>
                </a:r>
                <a:r>
                  <a:rPr lang="en-US" altLang="en-US" dirty="0" err="1"/>
                  <a:t>init</a:t>
                </a:r>
                <a:r>
                  <a:rPr lang="en-US" altLang="en-US" dirty="0"/>
                  <a:t> 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en-US" dirty="0"/>
                  <a:t>); 	</a:t>
                </a:r>
                <a:r>
                  <a:rPr lang="en-US" altLang="en-US" sz="2200" i="1" dirty="0"/>
                  <a:t>//initialize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</m:oMath>
                </a14:m>
                <a:r>
                  <a:rPr lang="en-US" altLang="en-US" sz="2200" i="1" dirty="0"/>
                  <a:t> to be an array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altLang="en-US" sz="2200" i="1" dirty="0"/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  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 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None/>
                </a:pPr>
                <a:r>
                  <a:rPr lang="en-US" altLang="en-US" dirty="0"/>
                  <a:t>	for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++)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{</a:t>
                </a:r>
              </a:p>
              <a:p>
                <a:pPr lvl="1"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dirty="0"/>
                  <a:t>if 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</a:t>
                </a:r>
                <a:r>
                  <a:rPr lang="en-US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</a:t>
                </a:r>
                <a:r>
                  <a:rPr lang="en-US" alt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		else </a:t>
                </a:r>
              </a:p>
              <a:p>
                <a:pPr lvl="1">
                  <a:buNone/>
                </a:pP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 err="1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 dirty="0">
                                <a:solidFill>
                                  <a:srgbClr val="0B119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;  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++;</m:t>
                    </m:r>
                  </m:oMath>
                </a14:m>
                <a:endParaRPr lang="en-US" altLang="en-US" i="1" dirty="0">
                  <a:solidFill>
                    <a:srgbClr val="0B1196"/>
                  </a:solidFill>
                </a:endParaRP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i="1" dirty="0">
                    <a:solidFill>
                      <a:srgbClr val="0B1196"/>
                    </a:solidFill>
                  </a:rPr>
                  <a:t>	}			</a:t>
                </a:r>
              </a:p>
              <a:p>
                <a:pPr lvl="1">
                  <a:buFont typeface="Wingdings 3" pitchFamily="18" charset="2"/>
                  <a:buNone/>
                </a:pPr>
                <a:r>
                  <a:rPr lang="en-US" altLang="en-US" dirty="0"/>
                  <a:t>	return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𝑜𝑢𝑡𝐴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1B43D9-2F46-4980-9311-42ACA9E7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219200"/>
                <a:ext cx="8229600" cy="5486400"/>
              </a:xfrm>
              <a:prstGeom prst="rect">
                <a:avLst/>
              </a:prstGeom>
              <a:blipFill>
                <a:blip r:embed="rId2"/>
                <a:stretch>
                  <a:fillRect l="-1182" t="-885" b="-165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550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C1FC-975E-425C-A0C6-FC72CA3B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23251-5975-4E99-8BD7-862CA27485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</p:spPr>
            <p:txBody>
              <a:bodyPr/>
              <a:lstStyle/>
              <a:p>
                <a:r>
                  <a:rPr lang="en-US" dirty="0"/>
                  <a:t>First:  worst case time complexity for Merge(B, C)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23251-5975-4E99-8BD7-862CA2748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  <a:blipFill>
                <a:blip r:embed="rId2"/>
                <a:stretch>
                  <a:fillRect l="-57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92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A411-90B2-EC25-ECEC-2DBB4C49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D7AB-14A6-B743-4697-E241BCB3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4AB3-B209-CFBB-505C-2F45C53742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</p:spPr>
            <p:txBody>
              <a:bodyPr/>
              <a:lstStyle/>
              <a:p>
                <a:r>
                  <a:rPr lang="en-US" dirty="0"/>
                  <a:t>First:  worst case time complexity for Merge(B, C)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𝑚𝑒𝑟𝑔𝑒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4AB3-B209-CFBB-505C-2F45C5374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71600"/>
                <a:ext cx="9601200" cy="4785360"/>
              </a:xfrm>
              <a:blipFill>
                <a:blip r:embed="rId2"/>
                <a:stretch>
                  <a:fillRect l="-57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903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27C3-AF9F-45AD-98A9-8FEB46B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9525E-B4F7-4C48-8CBF-418A961F2E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9525E-B4F7-4C48-8CBF-418A961F2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blipFill>
                <a:blip r:embed="rId3"/>
                <a:stretch>
                  <a:fillRect l="-2020" t="-1016" r="-113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the worst case time complexity of </a:t>
                </a:r>
                <a:r>
                  <a:rPr lang="en-US" dirty="0" err="1"/>
                  <a:t>MergeSort</a:t>
                </a:r>
                <a:r>
                  <a:rPr lang="en-US" dirty="0"/>
                  <a:t> performed on a subarray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A23CCF-B73F-4216-973E-DE6870E5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blipFill>
                <a:blip r:embed="rId4"/>
                <a:stretch>
                  <a:fillRect t="-33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10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42DD0-1566-7E9D-DAE5-F8F34E85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3C97-8128-C9B0-EBA9-FAC4FDBC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1F53-6D07-0034-0DB6-1928F8575B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</a:t>
                </a:r>
              </a:p>
              <a:p>
                <a:pPr lvl="1">
                  <a:buNone/>
                </a:pPr>
                <a:r>
                  <a:rPr lang="en-US" altLang="en-US" dirty="0"/>
                  <a:t>   if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dirty="0"/>
                  <a:t>  return;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mid  =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>
                    <a:solidFill>
                      <a:srgbClr val="0B1196"/>
                    </a:solidFill>
                  </a:rPr>
                  <a:t>+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2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altLang="en-US" dirty="0"/>
                  <a:t>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mid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solidFill>
                      <a:srgbClr val="700000"/>
                    </a:solidFill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mid+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r </a:t>
                </a:r>
                <a:r>
                  <a:rPr lang="en-US" altLang="en-US" dirty="0"/>
                  <a:t>); 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LeftA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:r>
                  <a:rPr lang="en-US" altLang="en-US" i="1" dirty="0" err="1">
                    <a:solidFill>
                      <a:srgbClr val="0B1196"/>
                    </a:solidFill>
                  </a:rPr>
                  <a:t>RightA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return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B</a:t>
                </a:r>
                <a:r>
                  <a:rPr lang="en-US" altLang="en-US" dirty="0"/>
                  <a:t>;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1F53-6D07-0034-0DB6-1928F8575B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4800600" cy="2971800"/>
              </a:xfrm>
              <a:blipFill>
                <a:blip r:embed="rId3"/>
                <a:stretch>
                  <a:fillRect l="-2020" t="-1016" r="-1136" b="-447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992F4D-42DF-64CD-F907-891AFEAA03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the worst case time complexity of </a:t>
                </a:r>
                <a:r>
                  <a:rPr lang="en-US" dirty="0" err="1"/>
                  <a:t>MergeSort</a:t>
                </a:r>
                <a:r>
                  <a:rPr lang="en-US" dirty="0"/>
                  <a:t> performed on a subarray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9992F4D-42DF-64CD-F907-891AFEAA0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343400"/>
                <a:ext cx="10820400" cy="1813560"/>
              </a:xfrm>
              <a:prstGeom prst="rect">
                <a:avLst/>
              </a:prstGeom>
              <a:blipFill>
                <a:blip r:embed="rId4"/>
                <a:stretch>
                  <a:fillRect t="-33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553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4F9-9EC1-44FF-8E8A-E61972C0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520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73DB-3BB3-415D-A116-F8850AC3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DB45-851C-421B-BC27-976E93C058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way is via the following strategy: </a:t>
            </a:r>
          </a:p>
          <a:p>
            <a:pPr lvl="1"/>
            <a:r>
              <a:rPr lang="en-US" dirty="0"/>
              <a:t>1. “Unroll” several times to find a pattern.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2. Write general formula for 𝑘</a:t>
            </a:r>
            <a:r>
              <a:rPr lang="en-US" dirty="0" err="1"/>
              <a:t>th</a:t>
            </a:r>
            <a:r>
              <a:rPr lang="en-US" dirty="0"/>
              <a:t> unroll.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3. Solve for # of unrolls needed to reach base case.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4. Plug this number into general formula.</a:t>
            </a:r>
          </a:p>
        </p:txBody>
      </p:sp>
    </p:spTree>
    <p:extLst>
      <p:ext uri="{BB962C8B-B14F-4D97-AF65-F5344CB8AC3E}">
        <p14:creationId xmlns:p14="http://schemas.microsoft.com/office/powerpoint/2010/main" val="60485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4F9-9EC1-44FF-8E8A-E61972C0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…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Terminates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1B32C-591C-4B92-8700-93588E4E4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005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914-04FD-4F55-8E9E-85462824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06854-8B72-456C-A807-EBD6B0D37D3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sorting problem can be solved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worst-case time.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It has the </a:t>
                </a:r>
                <a:r>
                  <a:rPr lang="en-US" dirty="0">
                    <a:solidFill>
                      <a:srgbClr val="700000"/>
                    </a:solidFill>
                  </a:rPr>
                  <a:t>optimal</a:t>
                </a:r>
                <a:r>
                  <a:rPr lang="en-US" dirty="0"/>
                  <a:t> asymptotic time complexity</a:t>
                </a:r>
              </a:p>
              <a:p>
                <a:pPr lvl="1"/>
                <a:r>
                  <a:rPr lang="en-US" dirty="0"/>
                  <a:t>if we assume the so-called comparison model. </a:t>
                </a:r>
              </a:p>
              <a:p>
                <a:pPr lvl="1"/>
                <a:r>
                  <a:rPr lang="en-US" dirty="0"/>
                  <a:t>So under the comparison model, we </a:t>
                </a:r>
                <a:r>
                  <a:rPr lang="en-US" dirty="0">
                    <a:solidFill>
                      <a:srgbClr val="700000"/>
                    </a:solidFill>
                  </a:rPr>
                  <a:t>cannot</a:t>
                </a:r>
                <a:r>
                  <a:rPr lang="en-US" dirty="0"/>
                  <a:t> have an asymptotically faster algorithm than the merge sort.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This algorithm is not in-place. </a:t>
                </a:r>
              </a:p>
              <a:p>
                <a:pPr lvl="1"/>
                <a:r>
                  <a:rPr lang="en-US" dirty="0"/>
                  <a:t>in practice, quicksort tends to be rather popular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06854-8B72-456C-A807-EBD6B0D37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194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Three-way </a:t>
            </a:r>
            <a:r>
              <a:rPr lang="en-US" dirty="0" err="1"/>
              <a:t>MergeSort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more on solving recurrences</a:t>
            </a:r>
          </a:p>
        </p:txBody>
      </p:sp>
    </p:spTree>
    <p:extLst>
      <p:ext uri="{BB962C8B-B14F-4D97-AF65-F5344CB8AC3E}">
        <p14:creationId xmlns:p14="http://schemas.microsoft.com/office/powerpoint/2010/main" val="326658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EA75-31E5-4F34-941E-A67AED45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5D2D-2617-412F-B1B3-A43AC5C967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209800"/>
          </a:xfrm>
        </p:spPr>
        <p:txBody>
          <a:bodyPr/>
          <a:lstStyle/>
          <a:p>
            <a:r>
              <a:rPr lang="en-US" dirty="0"/>
              <a:t>Start with input array: </a:t>
            </a:r>
          </a:p>
          <a:p>
            <a:pPr lvl="1"/>
            <a:r>
              <a:rPr lang="en-US" dirty="0"/>
              <a:t>At each iteration, identify the smallest number in the remainder unsorted portion of the array</a:t>
            </a:r>
          </a:p>
          <a:p>
            <a:pPr lvl="1"/>
            <a:r>
              <a:rPr lang="en-US" dirty="0"/>
              <a:t>Put it at the end of the already-sorted portion </a:t>
            </a:r>
          </a:p>
          <a:p>
            <a:pPr lvl="1"/>
            <a:r>
              <a:rPr lang="en-US" dirty="0"/>
              <a:t>Iterate till the end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F1426F-53C2-41AD-8E37-1E7A8E6C9DF7}"/>
              </a:ext>
            </a:extLst>
          </p:cNvPr>
          <p:cNvSpPr txBox="1">
            <a:spLocks/>
          </p:cNvSpPr>
          <p:nvPr/>
        </p:nvSpPr>
        <p:spPr bwMode="auto">
          <a:xfrm>
            <a:off x="609600" y="3657600"/>
            <a:ext cx="960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Input array A = [12, 4, -1, 9, 10 ]</a:t>
            </a:r>
          </a:p>
        </p:txBody>
      </p:sp>
    </p:spTree>
    <p:extLst>
      <p:ext uri="{BB962C8B-B14F-4D97-AF65-F5344CB8AC3E}">
        <p14:creationId xmlns:p14="http://schemas.microsoft.com/office/powerpoint/2010/main" val="3895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572B-2873-48C5-A477-9CA99E86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D7D0C-D1A8-4A29-BCC9-85ACF04B45E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r </a:t>
                </a:r>
                <a:r>
                  <a:rPr lang="en-US" altLang="en-US" dirty="0"/>
                  <a:t>)  // sorting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buNone/>
                </a:pPr>
                <a:r>
                  <a:rPr lang="en-US" altLang="en-US" dirty="0"/>
                  <a:t>	   </a:t>
                </a:r>
                <a:r>
                  <a:rPr lang="en-US" altLang="en-US" sz="2400" dirty="0"/>
                  <a:t>if </a:t>
                </a:r>
                <a:r>
                  <a:rPr lang="en-US" altLang="en-US" sz="2400" i="1" dirty="0">
                    <a:solidFill>
                      <a:srgbClr val="0B1196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sz="2400" dirty="0"/>
                  <a:t>  return; </a:t>
                </a:r>
              </a:p>
              <a:p>
                <a:pPr lvl="1">
                  <a:buNone/>
                </a:pPr>
                <a:r>
                  <a:rPr lang="en-US" altLang="en-US" dirty="0"/>
                  <a:t>   	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+2(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 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A2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A3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A1, A2, A3</a:t>
                </a:r>
                <a:r>
                  <a:rPr lang="en-US" altLang="en-US" dirty="0"/>
                  <a:t>);</a:t>
                </a:r>
              </a:p>
              <a:p>
                <a:endParaRPr lang="en-US" dirty="0"/>
              </a:p>
              <a:p>
                <a:pPr eaLnBrk="1" hangingPunct="1"/>
                <a:r>
                  <a:rPr lang="en-US" altLang="en-US" kern="0" dirty="0"/>
                  <a:t>Recurrence relation for </a:t>
                </a:r>
                <a:r>
                  <a:rPr lang="en-US" altLang="en-US" kern="0" dirty="0" err="1"/>
                  <a:t>MergeSort</a:t>
                </a:r>
                <a:r>
                  <a:rPr lang="en-US" altLang="en-US" kern="0" dirty="0"/>
                  <a:t>(A,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kern="0" dirty="0"/>
                  <a:t>) when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−ℓ+1=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D7D0C-D1A8-4A29-BCC9-85ACF0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  <a:blipFill>
                <a:blip r:embed="rId2"/>
                <a:stretch>
                  <a:fillRect l="-1152" t="-1190"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786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0A7C-23D0-DAD9-1E70-24C105B3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BAE6-C1E6-D215-E854-D0435323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E78F2-7B4A-6880-8092-600825F09A4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en-US" dirty="0">
                    <a:latin typeface="Chalkboard" charset="0"/>
                  </a:rPr>
                  <a:t>MergeSort </a:t>
                </a:r>
                <a:r>
                  <a:rPr lang="en-US" altLang="en-US" dirty="0"/>
                  <a:t>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r </a:t>
                </a:r>
                <a:r>
                  <a:rPr lang="en-US" altLang="en-US" dirty="0"/>
                  <a:t>)  // sorting subarray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>
                  <a:buNone/>
                </a:pPr>
                <a:r>
                  <a:rPr lang="en-US" altLang="en-US" dirty="0"/>
                  <a:t>	   </a:t>
                </a:r>
                <a:r>
                  <a:rPr lang="en-US" altLang="en-US" sz="2400" dirty="0"/>
                  <a:t>if </a:t>
                </a:r>
                <a:r>
                  <a:rPr lang="en-US" altLang="en-US" sz="2400" i="1" dirty="0">
                    <a:solidFill>
                      <a:srgbClr val="0B1196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 ≥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i="1" dirty="0">
                    <a:solidFill>
                      <a:srgbClr val="0B1196"/>
                    </a:solidFill>
                  </a:rPr>
                  <a:t>)</a:t>
                </a:r>
                <a:r>
                  <a:rPr lang="en-US" altLang="en-US" sz="2400" dirty="0"/>
                  <a:t>  return; </a:t>
                </a:r>
              </a:p>
              <a:p>
                <a:pPr lvl="1">
                  <a:buNone/>
                </a:pPr>
                <a:r>
                  <a:rPr lang="en-US" altLang="en-US" dirty="0"/>
                  <a:t>   	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+2(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-</a:t>
                </a:r>
                <a:r>
                  <a:rPr lang="en-US" altLang="en-US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) / 3</a:t>
                </a:r>
                <a:r>
                  <a:rPr lang="en-US" altLang="en-US" dirty="0"/>
                  <a:t>; 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A2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None/>
                </a:pPr>
                <a:r>
                  <a:rPr lang="en-US" altLang="en-US" dirty="0"/>
                  <a:t>  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A3</a:t>
                </a:r>
                <a:r>
                  <a:rPr lang="en-US" altLang="en-US" dirty="0"/>
                  <a:t> = </a:t>
                </a:r>
                <a:r>
                  <a:rPr lang="en-US" altLang="en-US" dirty="0" err="1">
                    <a:latin typeface="Chalkboard" charset="0"/>
                  </a:rPr>
                  <a:t>MergeSort</a:t>
                </a:r>
                <a:r>
                  <a:rPr lang="en-US" altLang="en-US" dirty="0"/>
                  <a:t> ( 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A, m</a:t>
                </a:r>
                <a:r>
                  <a:rPr lang="en-US" altLang="en-US" i="1" baseline="-25000" dirty="0">
                    <a:solidFill>
                      <a:srgbClr val="0B1196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dirty="0"/>
                  <a:t>);</a:t>
                </a:r>
              </a:p>
              <a:p>
                <a:pPr lvl="1">
                  <a:buFont typeface="Wingdings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latin typeface="Chalkboard" charset="0"/>
                  </a:rPr>
                  <a:t>Merge </a:t>
                </a:r>
                <a:r>
                  <a:rPr lang="en-US" altLang="en-US" dirty="0"/>
                  <a:t>(</a:t>
                </a:r>
                <a:r>
                  <a:rPr lang="en-US" altLang="en-US" i="1" dirty="0">
                    <a:solidFill>
                      <a:srgbClr val="0B1196"/>
                    </a:solidFill>
                  </a:rPr>
                  <a:t>A1, A2, A3</a:t>
                </a:r>
                <a:r>
                  <a:rPr lang="en-US" altLang="en-US" dirty="0"/>
                  <a:t>);</a:t>
                </a:r>
              </a:p>
              <a:p>
                <a:endParaRPr lang="en-US" dirty="0"/>
              </a:p>
              <a:p>
                <a:pPr eaLnBrk="1" hangingPunct="1"/>
                <a:r>
                  <a:rPr lang="en-US" altLang="en-US" kern="0" dirty="0"/>
                  <a:t>Recurrence relation for </a:t>
                </a:r>
                <a:r>
                  <a:rPr lang="en-US" altLang="en-US" kern="0" dirty="0" err="1"/>
                  <a:t>MergeSort</a:t>
                </a:r>
                <a:r>
                  <a:rPr lang="en-US" altLang="en-US" kern="0" dirty="0"/>
                  <a:t>(A,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kern="0" dirty="0"/>
                  <a:t>) when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−ℓ+1=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kern="0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E78F2-7B4A-6880-8092-600825F09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3581400"/>
              </a:xfrm>
              <a:blipFill>
                <a:blip r:embed="rId2"/>
                <a:stretch>
                  <a:fillRect l="-1152" t="-1190" b="-36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563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58D8-C050-4897-BC31-F698353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967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58D8-C050-4897-BC31-F698353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kern="0" dirty="0" smtClean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kern="0" dirty="0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en-US" i="1" kern="0" dirty="0" err="1" smtClean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alt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FD081-D8EF-4830-ADD2-8DA9AA3C8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17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dirty="0"/>
            </a:br>
            <a:r>
              <a:rPr lang="en-US" dirty="0"/>
              <a:t>The Movie problem revisited</a:t>
            </a:r>
          </a:p>
        </p:txBody>
      </p:sp>
    </p:spTree>
    <p:extLst>
      <p:ext uri="{BB962C8B-B14F-4D97-AF65-F5344CB8AC3E}">
        <p14:creationId xmlns:p14="http://schemas.microsoft.com/office/powerpoint/2010/main" val="437009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1C29-3AE8-4183-BC98-A69DEDC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1752600"/>
              </a:xfrm>
            </p:spPr>
            <p:txBody>
              <a:bodyPr/>
              <a:lstStyle/>
              <a:p>
                <a:r>
                  <a:rPr lang="en-US" sz="2400" dirty="0"/>
                  <a:t>The Movie problem</a:t>
                </a:r>
              </a:p>
              <a:p>
                <a:pPr lvl="1"/>
                <a:r>
                  <a:rPr lang="en-US" sz="2000" dirty="0"/>
                  <a:t>Input:  Given a list of length of movies available, stored in array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𝑚𝑜𝑣𝑖𝑒𝑠</m:t>
                    </m:r>
                  </m:oMath>
                </a14:m>
                <a:r>
                  <a:rPr lang="en-US" sz="2000" dirty="0"/>
                  <a:t>, and a flight duration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 Return two movies whose total length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; 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sz="2000" dirty="0"/>
                  <a:t> otherwise.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1752600"/>
              </a:xfrm>
              <a:blipFill>
                <a:blip r:embed="rId2"/>
                <a:stretch>
                  <a:fillRect l="-519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BFE2EB-D5A4-49CF-A1C7-2EF17A19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48000"/>
            <a:ext cx="6069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7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9F6B-8871-4804-B923-5D154318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891C8-621F-422D-918E-5C4FDABBF2A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169276"/>
                <a:ext cx="9490841" cy="4937760"/>
              </a:xfrm>
            </p:spPr>
            <p:txBody>
              <a:bodyPr/>
              <a:lstStyle/>
              <a:p>
                <a:r>
                  <a:rPr lang="en-US" dirty="0"/>
                  <a:t>Previously, </a:t>
                </a:r>
              </a:p>
              <a:p>
                <a:pPr lvl="1"/>
                <a:r>
                  <a:rPr lang="en-US" dirty="0"/>
                  <a:t>we gave an algorithm with worst-case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8"/>
                <a:endParaRPr lang="en-US" dirty="0"/>
              </a:p>
              <a:p>
                <a:r>
                  <a:rPr lang="en-US" dirty="0"/>
                  <a:t>Can we do better? </a:t>
                </a:r>
              </a:p>
              <a:p>
                <a:pPr lvl="1"/>
                <a:r>
                  <a:rPr lang="en-US" dirty="0"/>
                  <a:t>Yes, if we first sort the input array of movie times.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Flight time: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170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Movie times (sorted):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60, 80, 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110, 130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891C8-621F-422D-918E-5C4FDABBF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169276"/>
                <a:ext cx="9490841" cy="4937760"/>
              </a:xfrm>
              <a:blipFill>
                <a:blip r:embed="rId2"/>
                <a:stretch>
                  <a:fillRect l="-57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77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BFBD-681B-4C94-A5C9-6DE22577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593B-E74B-48E4-9754-F11CABED17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5715000" cy="5105400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1900" dirty="0" err="1">
                <a:solidFill>
                  <a:srgbClr val="0000FF"/>
                </a:solidFill>
                <a:latin typeface="FiraMono-Regular-Identity-H"/>
              </a:rPr>
              <a:t>optimize_entertainment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target):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n = </a:t>
            </a:r>
            <a:r>
              <a:rPr lang="en-US" sz="19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MergeSort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0, n-1)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0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19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times[shortest]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times[longest]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        return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(shortest, longest)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8000"/>
                </a:solidFill>
                <a:latin typeface="FiraMono-Medium-Identity-H"/>
              </a:rPr>
              <a:t>elif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900" i="1" dirty="0" err="1">
                <a:solidFill>
                  <a:srgbClr val="408080"/>
                </a:solidFill>
                <a:latin typeface="FiraMono-Oblique-Identity-H"/>
              </a:rPr>
              <a:t>total_time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 &gt; target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16776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69B9-CC0D-8369-4B7E-42D69344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6DBB-610E-3470-3E3F-7CB2BEE5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FA04-6D9C-C151-3AD1-CED340FF6B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5715000" cy="5105400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1900" dirty="0" err="1">
                <a:solidFill>
                  <a:srgbClr val="0000FF"/>
                </a:solidFill>
                <a:latin typeface="FiraMono-Regular-Identity-H"/>
              </a:rPr>
              <a:t>optimize_entertainment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target):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n = </a:t>
            </a:r>
            <a:r>
              <a:rPr lang="en-US" sz="19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MergeSort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(times, 0, n-1)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0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19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(n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- 1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times[shortest]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times[longest]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        return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(shortest, longest)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1900" dirty="0" err="1">
                <a:solidFill>
                  <a:srgbClr val="008000"/>
                </a:solidFill>
                <a:latin typeface="FiraMono-Medium-Identity-H"/>
              </a:rPr>
              <a:t>elif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FiraMono-Regular-Identity-H"/>
              </a:rPr>
              <a:t>total_time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target: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shortest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+=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900" i="1" dirty="0" err="1">
                <a:solidFill>
                  <a:srgbClr val="408080"/>
                </a:solidFill>
                <a:latin typeface="FiraMono-Oblique-Identity-H"/>
              </a:rPr>
              <a:t>total_time</a:t>
            </a:r>
            <a:r>
              <a:rPr lang="en-US" sz="1900" i="1" dirty="0">
                <a:solidFill>
                  <a:srgbClr val="408080"/>
                </a:solidFill>
                <a:latin typeface="FiraMono-Oblique-Identity-H"/>
              </a:rPr>
              <a:t> &gt; target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	        longest </a:t>
            </a:r>
            <a:r>
              <a:rPr lang="en-US" sz="1900" dirty="0">
                <a:solidFill>
                  <a:srgbClr val="666666"/>
                </a:solidFill>
                <a:latin typeface="FiraMono-Regular-Identity-H"/>
              </a:rPr>
              <a:t>-= 1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19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sz="1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716A3-4653-5C5F-5920-34085D2E1F34}"/>
                  </a:ext>
                </a:extLst>
              </p:cNvPr>
              <p:cNvSpPr/>
              <p:nvPr/>
            </p:nvSpPr>
            <p:spPr>
              <a:xfrm>
                <a:off x="6934200" y="1600200"/>
                <a:ext cx="3505200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Worst-case time complexity: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716A3-4653-5C5F-5920-34085D2E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00200"/>
                <a:ext cx="3505200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45A4-BB31-48F2-B6A5-F297875F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93AD3-983A-4A5F-BA68-5649CBA5B0B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Sorting can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/>
                  <a:t>More examples on solving recurrences </a:t>
                </a:r>
              </a:p>
              <a:p>
                <a:endParaRPr lang="en-US" dirty="0"/>
              </a:p>
              <a:p>
                <a:r>
                  <a:rPr lang="en-US" dirty="0"/>
                  <a:t>Using sorted structures can sometimes help solve other problems more efficiently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binary search, and the movie problems.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93AD3-983A-4A5F-BA68-5649CBA5B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668-D62A-43C8-AF8C-8C0CBA5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8F7A-90A6-4415-9D09-8DF01A47E7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implement this idea using an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prove the correctness of the algorithm</a:t>
            </a:r>
          </a:p>
          <a:p>
            <a:endParaRPr lang="en-US" dirty="0"/>
          </a:p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2024717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73D3C-EF58-377E-9557-E258B671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8378-700E-71FA-EB44-078D2CA3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77B8-6732-B71B-28B7-8FA4B1700E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implement this idea using an algorithm</a:t>
            </a:r>
          </a:p>
          <a:p>
            <a:pPr lvl="1"/>
            <a:r>
              <a:rPr lang="en-US" i="1" dirty="0"/>
              <a:t>in-place</a:t>
            </a:r>
            <a:r>
              <a:rPr lang="en-US" dirty="0"/>
              <a:t> selection sort</a:t>
            </a:r>
          </a:p>
          <a:p>
            <a:pPr lvl="2"/>
            <a:r>
              <a:rPr lang="en-US" dirty="0"/>
              <a:t>meaning that it will only operate on the same array </a:t>
            </a:r>
          </a:p>
          <a:p>
            <a:pPr lvl="1"/>
            <a:r>
              <a:rPr lang="en-US" dirty="0"/>
              <a:t>separate “good” / “bad” part of the array by a barrier-id </a:t>
            </a:r>
          </a:p>
          <a:p>
            <a:endParaRPr lang="en-US" dirty="0"/>
          </a:p>
          <a:p>
            <a:r>
              <a:rPr lang="en-US" dirty="0"/>
              <a:t>How to prove the correctness of the algorithm</a:t>
            </a:r>
          </a:p>
          <a:p>
            <a:endParaRPr lang="en-US" dirty="0"/>
          </a:p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101953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69E-A507-48CE-AE45-085BC698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err="1"/>
              <a:t>selection_sort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90AE-ED32-48F1-AF53-C601634DB2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229600" cy="4876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selection_sort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&lt;=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 find index of min in A[start:]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8080"/>
                </a:solidFill>
                <a:latin typeface="FiraMono-Oblique-Identity-H"/>
              </a:rPr>
              <a:t>	#swap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], 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barrier_id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3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2A8-97FA-41AB-AB0B-CD851A18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 </a:t>
            </a:r>
            <a:r>
              <a:rPr lang="en-US" dirty="0" err="1"/>
              <a:t>find_minimum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D986-11D8-44AF-A2A7-F25C5A993A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0" y="1219200"/>
            <a:ext cx="7315200" cy="4495800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find_minimum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(A, start):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BB2121"/>
                </a:solidFill>
                <a:latin typeface="FiraMono-Oblique-Identity-H"/>
              </a:rPr>
              <a:t>”””Finds index of minimum from [start, </a:t>
            </a:r>
            <a:r>
              <a:rPr lang="en-US" sz="1800" i="1" dirty="0" err="1">
                <a:solidFill>
                  <a:srgbClr val="BB2121"/>
                </a:solidFill>
                <a:latin typeface="FiraMono-Oblique-Identity-H"/>
              </a:rPr>
              <a:t>len</a:t>
            </a:r>
            <a:r>
              <a:rPr lang="en-US" sz="1800" i="1" dirty="0">
                <a:solidFill>
                  <a:srgbClr val="BB2121"/>
                </a:solidFill>
                <a:latin typeface="FiraMono-Oblique-Identity-H"/>
              </a:rPr>
              <a:t>(A)). Assumes non-empty.”””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n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A[start]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start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(start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n):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&lt;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min_value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A[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min_id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74F6F-785A-4470-9BFE-8F68D8CAED11}"/>
              </a:ext>
            </a:extLst>
          </p:cNvPr>
          <p:cNvSpPr/>
          <p:nvPr/>
        </p:nvSpPr>
        <p:spPr>
          <a:xfrm>
            <a:off x="1981200" y="57912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that instead of using this sub-routine, </a:t>
            </a:r>
            <a:r>
              <a:rPr lang="en-US" dirty="0" err="1"/>
              <a:t>selection_sort</a:t>
            </a:r>
            <a:r>
              <a:rPr lang="en-US" dirty="0"/>
              <a:t> can be written by using a nested loop. </a:t>
            </a:r>
          </a:p>
        </p:txBody>
      </p:sp>
    </p:spTree>
    <p:extLst>
      <p:ext uri="{BB962C8B-B14F-4D97-AF65-F5344CB8AC3E}">
        <p14:creationId xmlns:p14="http://schemas.microsoft.com/office/powerpoint/2010/main" val="30944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21529</TotalTime>
  <Words>3061</Words>
  <Application>Microsoft Office PowerPoint</Application>
  <PresentationFormat>Widescreen</PresentationFormat>
  <Paragraphs>462</Paragraphs>
  <Slides>60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Wingdings 3</vt:lpstr>
      <vt:lpstr>FiraMono-Oblique-Identity-H</vt:lpstr>
      <vt:lpstr>Chalkboard</vt:lpstr>
      <vt:lpstr>Gill Sans MT</vt:lpstr>
      <vt:lpstr>Wingdings</vt:lpstr>
      <vt:lpstr>Calibri</vt:lpstr>
      <vt:lpstr>FiraMono-Medium-Identity-H</vt:lpstr>
      <vt:lpstr>Calibri Light</vt:lpstr>
      <vt:lpstr>Cambria Math</vt:lpstr>
      <vt:lpstr>FiraMono-Regular-Identity-H</vt:lpstr>
      <vt:lpstr>Bookman Old Style</vt:lpstr>
      <vt:lpstr>Origin</vt:lpstr>
      <vt:lpstr>1_Custom Design</vt:lpstr>
      <vt:lpstr>Custom Design</vt:lpstr>
      <vt:lpstr>DSC40B: Theoretical Foundations of Data Science II </vt:lpstr>
      <vt:lpstr>Previously</vt:lpstr>
      <vt:lpstr>Motivation</vt:lpstr>
      <vt:lpstr>Part A: (1) A simple sorting algorithm:  Selection sort (2) Correctness of algorithm via loop invariants </vt:lpstr>
      <vt:lpstr>A simple idea</vt:lpstr>
      <vt:lpstr>PowerPoint Presentation</vt:lpstr>
      <vt:lpstr>PowerPoint Presentation</vt:lpstr>
      <vt:lpstr>Algorithm selection_sort</vt:lpstr>
      <vt:lpstr>Subroutine find_minimum</vt:lpstr>
      <vt:lpstr>Correctness </vt:lpstr>
      <vt:lpstr>Correctness </vt:lpstr>
      <vt:lpstr>Algorithm selection_sort</vt:lpstr>
      <vt:lpstr>Loop invariants for selection_sort</vt:lpstr>
      <vt:lpstr>PowerPoint Presentation</vt:lpstr>
      <vt:lpstr>PowerPoint Presentation</vt:lpstr>
      <vt:lpstr>PowerPoint Presentation</vt:lpstr>
      <vt:lpstr>Time complexity </vt:lpstr>
      <vt:lpstr>Time complexity </vt:lpstr>
      <vt:lpstr>Part B: A more efficient sorting algorithm:  Merge sort</vt:lpstr>
      <vt:lpstr>MergeSort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Pseudo-code</vt:lpstr>
      <vt:lpstr>Pseudo-code</vt:lpstr>
      <vt:lpstr>Correctness</vt:lpstr>
      <vt:lpstr>PowerPoint Presentation</vt:lpstr>
      <vt:lpstr>Conquer:  Merge(B, C)</vt:lpstr>
      <vt:lpstr>Conquer:  Merge(B, C)</vt:lpstr>
      <vt:lpstr>Conquer:  Merge(B, C)</vt:lpstr>
      <vt:lpstr>Conquer:  Merge(B, C)</vt:lpstr>
      <vt:lpstr>Conquer:  Merge(B, C)</vt:lpstr>
      <vt:lpstr>Conquer:  Merge(B, C)</vt:lpstr>
      <vt:lpstr>Conquer:  Merge(B, C)</vt:lpstr>
      <vt:lpstr>Conquer:  Merge(B, C)</vt:lpstr>
      <vt:lpstr>Pseudo-code</vt:lpstr>
      <vt:lpstr>Time complexity analysis</vt:lpstr>
      <vt:lpstr>Time complexity analysis</vt:lpstr>
      <vt:lpstr>Pseudo-code</vt:lpstr>
      <vt:lpstr>Pseudo-code</vt:lpstr>
      <vt:lpstr>Solving Recurrence relations</vt:lpstr>
      <vt:lpstr>Solving Recurrence</vt:lpstr>
      <vt:lpstr>Solving Recurrence relations</vt:lpstr>
      <vt:lpstr>Sorting problem</vt:lpstr>
      <vt:lpstr>Part C: Three-way MergeSort, and  more on solving recurrences</vt:lpstr>
      <vt:lpstr>Another MergeSort</vt:lpstr>
      <vt:lpstr>Another MergeSort</vt:lpstr>
      <vt:lpstr>Solving recurrence</vt:lpstr>
      <vt:lpstr>Another example</vt:lpstr>
      <vt:lpstr>Part D:  The Movie problem revisited</vt:lpstr>
      <vt:lpstr>Recall </vt:lpstr>
      <vt:lpstr>PowerPoint Presentation</vt:lpstr>
      <vt:lpstr>Code</vt:lpstr>
      <vt:lpstr>Code</vt:lpstr>
      <vt:lpstr>Take-home messages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1287</cp:revision>
  <dcterms:created xsi:type="dcterms:W3CDTF">2006-08-16T00:00:00Z</dcterms:created>
  <dcterms:modified xsi:type="dcterms:W3CDTF">2025-01-17T22:29:05Z</dcterms:modified>
</cp:coreProperties>
</file>