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60" r:id="rId1"/>
    <p:sldMasterId id="2147483681" r:id="rId2"/>
    <p:sldMasterId id="2147483668" r:id="rId3"/>
  </p:sldMasterIdLst>
  <p:notesMasterIdLst>
    <p:notesMasterId r:id="rId31"/>
  </p:notesMasterIdLst>
  <p:sldIdLst>
    <p:sldId id="256" r:id="rId4"/>
    <p:sldId id="832" r:id="rId5"/>
    <p:sldId id="779" r:id="rId6"/>
    <p:sldId id="812" r:id="rId7"/>
    <p:sldId id="813" r:id="rId8"/>
    <p:sldId id="814" r:id="rId9"/>
    <p:sldId id="815" r:id="rId10"/>
    <p:sldId id="833" r:id="rId11"/>
    <p:sldId id="816" r:id="rId12"/>
    <p:sldId id="785" r:id="rId13"/>
    <p:sldId id="831" r:id="rId14"/>
    <p:sldId id="834" r:id="rId15"/>
    <p:sldId id="817" r:id="rId16"/>
    <p:sldId id="835" r:id="rId17"/>
    <p:sldId id="818" r:id="rId18"/>
    <p:sldId id="819" r:id="rId19"/>
    <p:sldId id="820" r:id="rId20"/>
    <p:sldId id="821" r:id="rId21"/>
    <p:sldId id="822" r:id="rId22"/>
    <p:sldId id="823" r:id="rId23"/>
    <p:sldId id="824" r:id="rId24"/>
    <p:sldId id="825" r:id="rId25"/>
    <p:sldId id="826" r:id="rId26"/>
    <p:sldId id="827" r:id="rId27"/>
    <p:sldId id="828" r:id="rId28"/>
    <p:sldId id="829" r:id="rId29"/>
    <p:sldId id="811" r:id="rId30"/>
  </p:sldIdLst>
  <p:sldSz cx="12192000" cy="6858000"/>
  <p:notesSz cx="6858000" cy="9144000"/>
  <p:embeddedFontLst>
    <p:embeddedFont>
      <p:font typeface="Bookman Old Style" panose="02050604050505020204" pitchFamily="18" charset="0"/>
      <p:regular r:id="rId32"/>
      <p:bold r:id="rId33"/>
      <p:italic r:id="rId34"/>
      <p:boldItalic r:id="rId35"/>
    </p:embeddedFont>
    <p:embeddedFont>
      <p:font typeface="Cambria Math" panose="02040503050406030204" pitchFamily="18" charset="0"/>
      <p:regular r:id="rId36"/>
    </p:embeddedFont>
    <p:embeddedFont>
      <p:font typeface="Gill Sans MT" panose="020B0502020104020203" pitchFamily="34" charset="0"/>
      <p:regular r:id="rId37"/>
      <p:bold r:id="rId38"/>
      <p:italic r:id="rId39"/>
      <p:boldItalic r:id="rId40"/>
    </p:embeddedFont>
    <p:embeddedFont>
      <p:font typeface="Wingdings 3" panose="05040102010807070707" pitchFamily="18" charset="2"/>
      <p:regular r:id="rId41"/>
    </p:embeddedFont>
  </p:embeddedFontLst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  <a:srgbClr val="0B0E8F"/>
    <a:srgbClr val="FF9900"/>
    <a:srgbClr val="FFFFCC"/>
    <a:srgbClr val="46464C"/>
    <a:srgbClr val="6E7792"/>
    <a:srgbClr val="1F0C64"/>
    <a:srgbClr val="9FA5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 autoAdjust="0"/>
    <p:restoredTop sz="90909" autoAdjust="0"/>
  </p:normalViewPr>
  <p:slideViewPr>
    <p:cSldViewPr>
      <p:cViewPr varScale="1">
        <p:scale>
          <a:sx n="101" d="100"/>
          <a:sy n="101" d="100"/>
        </p:scale>
        <p:origin x="92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font" Target="fonts/font8.fntdata"/><Relationship Id="rId21" Type="http://schemas.openxmlformats.org/officeDocument/2006/relationships/slide" Target="slides/slide18.xml"/><Relationship Id="rId34" Type="http://schemas.openxmlformats.org/officeDocument/2006/relationships/font" Target="fonts/font3.fntdata"/><Relationship Id="rId42" Type="http://schemas.openxmlformats.org/officeDocument/2006/relationships/tags" Target="tags/tag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font" Target="fonts/font1.fntdata"/><Relationship Id="rId37" Type="http://schemas.openxmlformats.org/officeDocument/2006/relationships/font" Target="fonts/font6.fntdata"/><Relationship Id="rId40" Type="http://schemas.openxmlformats.org/officeDocument/2006/relationships/font" Target="fonts/font9.fntdata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font" Target="fonts/font5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font" Target="fonts/font4.fntdata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2.fntdata"/><Relationship Id="rId38" Type="http://schemas.openxmlformats.org/officeDocument/2006/relationships/font" Target="fonts/font7.fntdata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45A928-D252-4E73-BA6C-5EBB50EA9974}" type="datetimeFigureOut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DE926EA-2410-44E1-B457-BBA54A162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73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E926EA-2410-44E1-B457-BBA54A16221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77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They’ve seen in 40A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E926EA-2410-44E1-B457-BBA54A16221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75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/>
        </p:nvSpPr>
        <p:spPr>
          <a:xfrm>
            <a:off x="1206500" y="3648076"/>
            <a:ext cx="97536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1"/>
          <p:cNvSpPr/>
          <p:nvPr/>
        </p:nvSpPr>
        <p:spPr>
          <a:xfrm>
            <a:off x="1206500" y="3648076"/>
            <a:ext cx="3048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E16C4EF9-5865-4A6A-9380-B94D95EDFBB1}" type="datetime1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1621367" y="6354763"/>
            <a:ext cx="16256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E774B-0244-43AE-81AE-949E2AED0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8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1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98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19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67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13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52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82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69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6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8D4EC-B919-4B7F-AD2C-08A3936481C2}" type="datetime1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FFA5E-D537-4A8C-B688-12FAF7CC1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09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1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41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6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73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51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69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250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575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78A1A-418A-4889-8466-7277E8543661}" type="datetime1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1084-9ADD-481F-8E3A-A4A104A1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7207B-C772-46C0-AF6B-C696C628ECD6}" type="datetime1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0823A-D158-4554-9F4D-D1401680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90D1A-9AF0-4373-9C19-31BA056F18D0}" type="datetime1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02858-B2E8-4CEF-AB5E-E0718287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CEBB1-9625-48F6-B3A4-11D228BFD397}" type="datetime1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D8101-5309-4DFF-AB2A-546F31B41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5152B-B4E1-457A-BC5F-3AB91570D542}" type="datetime1">
              <a:rPr lang="en-US" smtClean="0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DBEE41-09A9-4372-AA29-C508F4A535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1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344494C4-6097-4BA9-B81C-8FE8D10E85B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50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1097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09600" y="1219200"/>
            <a:ext cx="109728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1" y="6356351"/>
            <a:ext cx="3052233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195152B-B4E1-457A-BC5F-3AB91570D542}" type="datetime1">
              <a:rPr lang="en-US"/>
              <a:pPr>
                <a:defRPr/>
              </a:pPr>
              <a:t>1/15/2025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BDBEE41-09A9-4372-AA29-C508F4A53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246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80" r:id="rId7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77FD-0449-4D16-847C-E7FCD0D44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6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7D500-1223-4445-9EB2-2C72C770F9EB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2B7C0-2BFE-4B93-8D6A-346114099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4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1447800"/>
            <a:ext cx="74676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2743200" y="1823484"/>
            <a:ext cx="6858000" cy="1295400"/>
          </a:xfrm>
        </p:spPr>
        <p:txBody>
          <a:bodyPr/>
          <a:lstStyle/>
          <a:p>
            <a:pPr algn="ctr" eaLnBrk="1" hangingPunct="1"/>
            <a:r>
              <a:rPr lang="en-US" sz="2800" dirty="0">
                <a:solidFill>
                  <a:schemeClr val="bg1"/>
                </a:solidFill>
              </a:rPr>
              <a:t>DSC40B: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Theoretical Foundations of Data Science II 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962400"/>
            <a:ext cx="6858000" cy="188595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/>
              <a:t>Lecture 4:   </a:t>
            </a:r>
            <a:r>
              <a:rPr lang="en-US" sz="2800" i="1" dirty="0"/>
              <a:t>Expected time complexity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1800" i="1" dirty="0"/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1600" dirty="0"/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/>
              <a:t>Instructor: Yusu Wang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200" y="1447800"/>
            <a:ext cx="304800" cy="205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AD14C-6D94-4048-8030-AF3B00C6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590800"/>
            <a:ext cx="9220200" cy="990600"/>
          </a:xfrm>
        </p:spPr>
        <p:txBody>
          <a:bodyPr/>
          <a:lstStyle/>
          <a:p>
            <a:pPr algn="ctr"/>
            <a:r>
              <a:rPr lang="en-US" dirty="0"/>
              <a:t>Part B: Analyzing randomized algorithms</a:t>
            </a:r>
          </a:p>
        </p:txBody>
      </p:sp>
    </p:spTree>
    <p:extLst>
      <p:ext uri="{BB962C8B-B14F-4D97-AF65-F5344CB8AC3E}">
        <p14:creationId xmlns:p14="http://schemas.microsoft.com/office/powerpoint/2010/main" val="192917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53A7E-1519-4885-AAC9-AF4BED15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linear search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454162-9195-4D11-8BDC-3F5AE93A24C1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295400" y="3947160"/>
                <a:ext cx="8907517" cy="2834640"/>
              </a:xfrm>
            </p:spPr>
            <p:txBody>
              <a:bodyPr/>
              <a:lstStyle/>
              <a:p>
                <a:r>
                  <a:rPr lang="en-US" sz="2400" dirty="0"/>
                  <a:t>What is expected / average time complexity?</a:t>
                </a:r>
              </a:p>
              <a:p>
                <a:pPr lvl="1"/>
                <a:r>
                  <a:rPr lang="en-US" sz="2100" dirty="0"/>
                  <a:t>Assuming we only search for keys already in A</a:t>
                </a:r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100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ET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n</m:t>
                        </m:r>
                      </m:e>
                    </m:d>
                    <m:r>
                      <a:rPr lang="en-US" sz="200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Pr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k</m:t>
                        </m:r>
                        <m:r>
                          <a:rPr lang="en-US" sz="2000" i="1">
                            <a:latin typeface="Cambria Math"/>
                          </a:rPr>
                          <m:t>∉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t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ime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K</m:t>
                        </m:r>
                        <m:r>
                          <a:rPr lang="en-US" sz="2000" i="1">
                            <a:latin typeface="Cambria Math"/>
                          </a:rPr>
                          <m:t>∉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A</m:t>
                        </m:r>
                      </m:e>
                    </m:d>
                    <m:r>
                      <a:rPr lang="en-US" sz="2000">
                        <a:latin typeface="Cambria Math"/>
                      </a:rPr>
                      <m:t>+ </m:t>
                    </m:r>
                    <m:nary>
                      <m:naryPr>
                        <m:chr m:val="∑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  <m:r>
                          <a:rPr lang="en-US" sz="20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𝐴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</m:d>
                                <m:r>
                                  <a:rPr lang="en-US" sz="2000" i="1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/>
                          </a:rPr>
                          <m:t>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𝑖𝑚𝑒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nary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sz="1800" dirty="0"/>
                  <a:t>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∗</m:t>
                        </m:r>
                        <m:r>
                          <a:rPr lang="en-US" sz="2000" i="1">
                            <a:latin typeface="Cambria Math"/>
                          </a:rPr>
                          <m:t>𝑐𝑖</m:t>
                        </m:r>
                      </m:e>
                    </m:nary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454162-9195-4D11-8BDC-3F5AE93A24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295400" y="3947160"/>
                <a:ext cx="8907517" cy="2834640"/>
              </a:xfrm>
              <a:blipFill>
                <a:blip r:embed="rId3"/>
                <a:stretch>
                  <a:fillRect l="-479" t="-17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B5AEE52-FA29-4C47-8831-91D76CF587B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733800" y="1371601"/>
                <a:ext cx="4953000" cy="247255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ts val="600"/>
                  </a:spcBef>
                  <a:spcAft>
                    <a:spcPct val="0"/>
                  </a:spcAft>
                  <a:buClr>
                    <a:schemeClr val="accent1"/>
                  </a:buClr>
                  <a:buSzPct val="76000"/>
                  <a:buFont typeface="Wingdings 3" pitchFamily="18" charset="2"/>
                  <a:buChar char=""/>
                  <a:defRPr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BCBCBC"/>
                  </a:buClr>
                  <a:buSzPct val="76000"/>
                  <a:buFont typeface="Wingdings 3" pitchFamily="18" charset="2"/>
                  <a:buChar char="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8BA2B4"/>
                  </a:buClr>
                  <a:buSzPct val="70000"/>
                  <a:buFont typeface="Wingdings" pitchFamily="2" charset="2"/>
                  <a:buChar char="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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200" dirty="0">
                    <a:solidFill>
                      <a:srgbClr val="008000"/>
                    </a:solidFill>
                    <a:latin typeface="FiraMono-Medium-Identity-H"/>
                  </a:rPr>
                  <a:t>def </a:t>
                </a:r>
                <a:r>
                  <a:rPr lang="en-US" sz="2200" dirty="0" err="1">
                    <a:solidFill>
                      <a:srgbClr val="0000FF"/>
                    </a:solidFill>
                    <a:latin typeface="FiraMono-Regular-Identity-H"/>
                  </a:rPr>
                  <a:t>rand_linear_search</a:t>
                </a:r>
                <a:r>
                  <a:rPr lang="en-US" sz="2200" dirty="0">
                    <a:solidFill>
                      <a:srgbClr val="000000"/>
                    </a:solidFill>
                    <a:latin typeface="FiraMono-Regular-Identity-H"/>
                  </a:rPr>
                  <a:t>(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FiraMono-Regular-Identity-H"/>
                  </a:rPr>
                  <a:t>):</a:t>
                </a:r>
              </a:p>
              <a:p>
                <a:pPr marL="0" indent="0">
                  <a:buNone/>
                </a:pPr>
                <a:r>
                  <a:rPr lang="en-US" sz="2200" dirty="0">
                    <a:solidFill>
                      <a:srgbClr val="000000"/>
                    </a:solidFill>
                    <a:latin typeface="FiraMono-Regular-Identity-H"/>
                  </a:rPr>
                  <a:t>	</a:t>
                </a:r>
                <a:r>
                  <a:rPr lang="it-IT" sz="2200" dirty="0">
                    <a:solidFill>
                      <a:srgbClr val="008000"/>
                    </a:solidFill>
                    <a:latin typeface="FiraMono-Regular-Identity-H"/>
                  </a:rPr>
                  <a:t>random.shuffle</a:t>
                </a:r>
                <a:r>
                  <a:rPr lang="it-IT" sz="2200" dirty="0">
                    <a:latin typeface="FiraMono-Regular-Identity-H"/>
                  </a:rPr>
                  <a:t>(</a:t>
                </a:r>
                <a:r>
                  <a:rPr lang="en-US" sz="2200" i="1" dirty="0">
                    <a:solidFill>
                      <a:srgbClr val="000000"/>
                    </a:solidFill>
                    <a:latin typeface="FiraMono-Regular-Identity-H"/>
                  </a:rPr>
                  <a:t>A</a:t>
                </a:r>
                <a:r>
                  <a:rPr lang="en-US" sz="2200" dirty="0">
                    <a:solidFill>
                      <a:srgbClr val="000000"/>
                    </a:solidFill>
                    <a:latin typeface="FiraMono-Regular-Identity-H"/>
                  </a:rPr>
                  <a:t>)</a:t>
                </a:r>
              </a:p>
              <a:p>
                <a:pPr marL="0" indent="0">
                  <a:buNone/>
                </a:pPr>
                <a:r>
                  <a:rPr lang="it-IT" sz="2200" dirty="0">
                    <a:solidFill>
                      <a:srgbClr val="008000"/>
                    </a:solidFill>
                    <a:latin typeface="FiraMono-Medium-Identity-H"/>
                  </a:rPr>
                  <a:t>	for </a:t>
                </a:r>
                <a14:m>
                  <m:oMath xmlns:m="http://schemas.openxmlformats.org/officeDocument/2006/math">
                    <m:r>
                      <a:rPr lang="it-IT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it-IT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200" dirty="0">
                    <a:solidFill>
                      <a:srgbClr val="AC21FF"/>
                    </a:solidFill>
                    <a:latin typeface="FiraMono-Medium-Identity-H"/>
                  </a:rPr>
                  <a:t>in </a:t>
                </a:r>
                <a:r>
                  <a:rPr lang="it-IT" sz="2200" dirty="0">
                    <a:solidFill>
                      <a:srgbClr val="008000"/>
                    </a:solidFill>
                    <a:latin typeface="FiraMono-Regular-Identity-H"/>
                  </a:rPr>
                  <a:t>enumerate</a:t>
                </a:r>
                <a:r>
                  <a:rPr lang="it-IT" sz="2200" dirty="0">
                    <a:solidFill>
                      <a:srgbClr val="000000"/>
                    </a:solidFill>
                    <a:latin typeface="FiraMono-Regular-Identity-H"/>
                  </a:rPr>
                  <a:t>(</a:t>
                </a:r>
                <a14:m>
                  <m:oMath xmlns:m="http://schemas.openxmlformats.org/officeDocument/2006/math">
                    <m:r>
                      <a:rPr lang="it-IT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it-IT" sz="2200" dirty="0">
                    <a:solidFill>
                      <a:srgbClr val="000000"/>
                    </a:solidFill>
                    <a:latin typeface="FiraMono-Regular-Identity-H"/>
                  </a:rPr>
                  <a:t>):</a:t>
                </a:r>
              </a:p>
              <a:p>
                <a:pPr marL="0" indent="0">
                  <a:buNone/>
                </a:pPr>
                <a:r>
                  <a:rPr lang="en-US" sz="2200" dirty="0">
                    <a:solidFill>
                      <a:srgbClr val="008000"/>
                    </a:solidFill>
                    <a:latin typeface="FiraMono-Medium-Identity-H"/>
                  </a:rPr>
                  <a:t>	        if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== </m:t>
                    </m:r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FiraMono-Regular-Identity-H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200" dirty="0">
                    <a:solidFill>
                      <a:srgbClr val="008000"/>
                    </a:solidFill>
                    <a:latin typeface="FiraMono-Medium-Identity-H"/>
                  </a:rPr>
                  <a:t>		    return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latin typeface="FiraMono-Regular-Identity-H"/>
                </a:endParaRPr>
              </a:p>
              <a:p>
                <a:pPr marL="0" indent="0">
                  <a:buNone/>
                </a:pPr>
                <a:r>
                  <a:rPr lang="en-US" sz="2200" dirty="0">
                    <a:solidFill>
                      <a:srgbClr val="008000"/>
                    </a:solidFill>
                    <a:latin typeface="FiraMono-Medium-Identity-H"/>
                  </a:rPr>
                  <a:t>	return None</a:t>
                </a:r>
                <a:endParaRPr lang="en-US" sz="22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B5AEE52-FA29-4C47-8831-91D76CF58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1371601"/>
                <a:ext cx="4953000" cy="2472559"/>
              </a:xfrm>
              <a:prstGeom prst="rect">
                <a:avLst/>
              </a:prstGeom>
              <a:blipFill>
                <a:blip r:embed="rId4"/>
                <a:stretch>
                  <a:fillRect l="-1472" t="-1467" b="-4890"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76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C827F-064F-9351-9E93-63447B37B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C0E6D-9B84-30CB-5CB8-654FF248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Strategy for finding </a:t>
            </a:r>
            <a:r>
              <a:rPr lang="en-US" sz="3000" dirty="0">
                <a:solidFill>
                  <a:srgbClr val="700000"/>
                </a:solidFill>
              </a:rPr>
              <a:t>Expected Case for Randomized </a:t>
            </a:r>
            <a:r>
              <a:rPr lang="en-US" sz="3000" dirty="0" err="1">
                <a:solidFill>
                  <a:srgbClr val="700000"/>
                </a:solidFill>
              </a:rPr>
              <a:t>Alg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CA3F1-837B-AD44-DA07-00B6A7D78D4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trike="sngStrike" dirty="0"/>
              <a:t>Step 0: Make assumption about distribution of inputs</a:t>
            </a:r>
          </a:p>
          <a:p>
            <a:r>
              <a:rPr lang="en-US" dirty="0"/>
              <a:t>Step 0: Inspect the randomness in the algorithm </a:t>
            </a:r>
          </a:p>
          <a:p>
            <a:endParaRPr lang="en-US" sz="800" dirty="0"/>
          </a:p>
          <a:p>
            <a:r>
              <a:rPr lang="en-US" dirty="0"/>
              <a:t>Step 1: Determine the possible cases</a:t>
            </a:r>
          </a:p>
          <a:p>
            <a:endParaRPr lang="en-US" sz="800" dirty="0"/>
          </a:p>
          <a:p>
            <a:r>
              <a:rPr lang="en-US" dirty="0"/>
              <a:t>Step 2: Determine the probability of each case</a:t>
            </a:r>
          </a:p>
          <a:p>
            <a:endParaRPr lang="en-US" sz="800" dirty="0"/>
          </a:p>
          <a:p>
            <a:r>
              <a:rPr lang="en-US" dirty="0"/>
              <a:t>Step 3: Determine the time taken for each case</a:t>
            </a:r>
          </a:p>
          <a:p>
            <a:endParaRPr lang="en-US" sz="800" dirty="0"/>
          </a:p>
          <a:p>
            <a:r>
              <a:rPr lang="en-US" dirty="0"/>
              <a:t>Step 4: Compute the expected time (average) , which is the sum of time for each case weighted by its probability </a:t>
            </a:r>
          </a:p>
        </p:txBody>
      </p:sp>
    </p:spTree>
    <p:extLst>
      <p:ext uri="{BB962C8B-B14F-4D97-AF65-F5344CB8AC3E}">
        <p14:creationId xmlns:p14="http://schemas.microsoft.com/office/powerpoint/2010/main" val="4200754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4254-DD66-449D-B298-7D0B2D96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Expectation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9DFAED-5307-4C98-B780-B028C5FC6584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is a random variable</a:t>
                </a:r>
              </a:p>
              <a:p>
                <a:r>
                  <a:rPr lang="en-US" dirty="0"/>
                  <a:t>The expectation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is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𝐼</m:t>
                                </m:r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</m:nary>
                  </m:oMath>
                </a14:m>
                <a:endParaRPr lang="en-US" dirty="0"/>
              </a:p>
              <a:p>
                <a:pPr lvl="1"/>
                <a:r>
                  <a:rPr lang="en-US" dirty="0" err="1"/>
                  <a:t>E.g</a:t>
                </a:r>
                <a:r>
                  <a:rPr lang="en-US" dirty="0"/>
                  <a:t>, coin flip </a:t>
                </a:r>
              </a:p>
              <a:p>
                <a:endParaRPr lang="en-US" dirty="0"/>
              </a:p>
              <a:p>
                <a:r>
                  <a:rPr lang="en-US" dirty="0"/>
                  <a:t>Linearity of expectation: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Conditional expectation: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𝐸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</m:func>
                    <m:d>
                      <m:dPr>
                        <m:beg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𝑁𝑜𝑡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1 −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𝑌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9DFAED-5307-4C98-B780-B028C5FC6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88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F886-0DCF-A494-A851-D267FFBE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type of randomness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2F0DF7-6A66-D99B-16EF-C827389D591F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Random shuffle / permutation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elements </a:t>
                </a:r>
              </a:p>
              <a:p>
                <a:pPr lvl="1"/>
                <a:r>
                  <a:rPr lang="en-US" dirty="0" err="1"/>
                  <a:t>random.shuffle</a:t>
                </a:r>
                <a:r>
                  <a:rPr lang="en-US" dirty="0"/>
                  <a:t>(A)  : 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= </a:t>
                </a:r>
                <a:r>
                  <a:rPr lang="en-US" dirty="0" err="1"/>
                  <a:t>np.random.randint</a:t>
                </a:r>
                <a:r>
                  <a:rPr lang="en-US" dirty="0"/>
                  <a:t>(0, n); 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= random(n) 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⁡[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 for any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Random coin flip</a:t>
                </a:r>
              </a:p>
              <a:p>
                <a:pPr lvl="1"/>
                <a:r>
                  <a:rPr lang="en-US" dirty="0"/>
                  <a:t>Flip a coin and the probability of head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. This means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 smtClean="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⁡[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𝑡𝑎𝑖𝑙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For a “fair coin”,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0.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82F0DF7-6A66-D99B-16EF-C827389D59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00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641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E4D4-D2F4-41B9-8921-C9033FEB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linearity of expectation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D60D0F-16AC-46BE-B39B-1DF7905F7D5A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90600" y="5029200"/>
                <a:ext cx="9220200" cy="112776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= expected running time for func2</a:t>
                </a:r>
              </a:p>
              <a:p>
                <a:r>
                  <a:rPr lang="en-US" sz="2400" dirty="0"/>
                  <a:t>What is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D60D0F-16AC-46BE-B39B-1DF7905F7D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90600" y="5029200"/>
                <a:ext cx="9220200" cy="1127760"/>
              </a:xfrm>
              <a:blipFill>
                <a:blip r:embed="rId2"/>
                <a:stretch>
                  <a:fillRect l="-463" t="-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2CC59A3-F3E9-4733-8B5B-902D8480E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471613"/>
            <a:ext cx="5191125" cy="3381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06C5199-4723-4247-8471-6A87808A5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53200" y="2743200"/>
                <a:ext cx="3657600" cy="6858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b="1" kern="1200">
                    <a:solidFill>
                      <a:schemeClr val="tx1"/>
                    </a:solidFill>
                    <a:latin typeface="Times" charset="0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b="0" i="1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>
                        <a:latin typeface="Cambria Math"/>
                      </a:rPr>
                      <m:t>=</m:t>
                    </m:r>
                    <m:r>
                      <a:rPr lang="en-US" b="0" i="1">
                        <a:latin typeface="Cambria Math"/>
                      </a:rPr>
                      <m:t>𝑛</m:t>
                    </m:r>
                    <m:r>
                      <a:rPr lang="en-US" b="0" i="1">
                        <a:latin typeface="Cambria Math"/>
                      </a:rPr>
                      <m:t> </m:t>
                    </m:r>
                    <m:r>
                      <a:rPr lang="en-US" b="0" i="1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b="0" dirty="0"/>
                  <a:t> + </a:t>
                </a:r>
                <a:r>
                  <a:rPr lang="en-US" b="0" dirty="0" err="1"/>
                  <a:t>cn</a:t>
                </a:r>
                <a:endParaRPr lang="en-US" b="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06C5199-4723-4247-8471-6A87808A55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3200" y="2743200"/>
                <a:ext cx="3657600" cy="685800"/>
              </a:xfrm>
              <a:prstGeom prst="rect">
                <a:avLst/>
              </a:prstGeom>
              <a:blipFill>
                <a:blip r:embed="rId4"/>
                <a:stretch>
                  <a:fillRect l="-166" b="-2609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65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09D69-4357-41FD-956E-3F2CA44F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Conditional expectation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6C5416-9837-4E12-8577-FCA20660D869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14400" y="4876800"/>
                <a:ext cx="9296400" cy="1371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 = expected running time of func2</a:t>
                </a: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 = expected running time of func3</a:t>
                </a:r>
              </a:p>
              <a:p>
                <a:r>
                  <a:rPr lang="en-US" sz="2400" dirty="0"/>
                  <a:t>What is the expected running time of func1?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6C5416-9837-4E12-8577-FCA20660D8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14400" y="4876800"/>
                <a:ext cx="9296400" cy="1371600"/>
              </a:xfrm>
              <a:blipFill>
                <a:blip r:embed="rId2"/>
                <a:stretch>
                  <a:fillRect l="-459" t="-3556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>
            <a:extLst>
              <a:ext uri="{FF2B5EF4-FFF2-40B4-BE49-F238E27FC236}">
                <a16:creationId xmlns:a16="http://schemas.microsoft.com/office/drawing/2014/main" id="{7D8C6336-E443-44E4-AE67-2DE5C8185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357" y="1395577"/>
            <a:ext cx="4133850" cy="3257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1">
                <a:extLst>
                  <a:ext uri="{FF2B5EF4-FFF2-40B4-BE49-F238E27FC236}">
                    <a16:creationId xmlns:a16="http://schemas.microsoft.com/office/drawing/2014/main" id="{676C791C-DC46-4E88-872D-99E9373B4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77000" y="2494893"/>
                <a:ext cx="4133850" cy="990600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𝐸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h𝑒𝑎𝑑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/>
                        </a:rPr>
                        <m:t>𝐸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0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      +(1 −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h𝑒𝑎𝑑</m:t>
                            </m:r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2000" i="1">
                        <a:latin typeface="Cambria Math"/>
                      </a:rPr>
                      <m:t>𝐸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5" name="Rectangle 11">
                <a:extLst>
                  <a:ext uri="{FF2B5EF4-FFF2-40B4-BE49-F238E27FC236}">
                    <a16:creationId xmlns:a16="http://schemas.microsoft.com/office/drawing/2014/main" id="{676C791C-DC46-4E88-872D-99E9373B4B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7000" y="2494893"/>
                <a:ext cx="4133850" cy="9906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1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BA78C-6917-48A5-9CB1-91C5D40F4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E76B46-1C06-44D6-935C-E215B79CB342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762000" y="5159266"/>
                <a:ext cx="9677400" cy="124153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𝑅𝑎𝑛𝑑𝑜𝑚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:  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sz="2000" dirty="0"/>
                  <a:t>returns a number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s.t.</a:t>
                </a:r>
                <a:r>
                  <a:rPr lang="en-US" sz="2000" dirty="0"/>
                  <a:t> the probability that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/>
                  <a:t> for any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1, 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/>
                  <a:t>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3E76B46-1C06-44D6-935C-E215B79CB3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762000" y="5159266"/>
                <a:ext cx="9677400" cy="1241534"/>
              </a:xfrm>
              <a:blipFill>
                <a:blip r:embed="rId2"/>
                <a:stretch>
                  <a:fillRect l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>
            <a:extLst>
              <a:ext uri="{FF2B5EF4-FFF2-40B4-BE49-F238E27FC236}">
                <a16:creationId xmlns:a16="http://schemas.microsoft.com/office/drawing/2014/main" id="{38958A42-B8F8-4E5D-9D67-4A6F21B4D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1219200"/>
            <a:ext cx="4419600" cy="38309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561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06C23-EE2D-4B94-9CB0-74F8B552A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E07337-E867-46EE-B98C-29CE0A15BC2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Worst Case: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Expected running time:</a:t>
                </a:r>
              </a:p>
              <a:p>
                <a:pPr lvl="1"/>
                <a:r>
                  <a:rPr lang="en-US" dirty="0"/>
                  <a:t>Step 1:  identify different possible cases</a:t>
                </a:r>
              </a:p>
              <a:p>
                <a:pPr lvl="1"/>
                <a:r>
                  <a:rPr lang="en-US" b="0" dirty="0"/>
                  <a:t>Step 2:  find the probability of each case</a:t>
                </a:r>
              </a:p>
              <a:p>
                <a:pPr lvl="1"/>
                <a:r>
                  <a:rPr lang="en-US" dirty="0"/>
                  <a:t>Step 3:  find the running time of each case </a:t>
                </a:r>
                <a:endParaRPr lang="en-US" b="0" dirty="0"/>
              </a:p>
              <a:p>
                <a:pPr lvl="1"/>
                <a:endParaRPr lang="en-US" b="0" i="1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⋅(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den>
                        </m:f>
                        <m:r>
                          <a:rPr lang="en-US" i="1">
                            <a:latin typeface="Cambria Math"/>
                          </a:rPr>
                          <m:t>⋅(</m:t>
                        </m:r>
                        <m:r>
                          <a:rPr lang="en-US" i="1">
                            <a:latin typeface="Cambria Math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i="1" dirty="0">
                  <a:latin typeface="Cambria Math"/>
                </a:endParaRPr>
              </a:p>
              <a:p>
                <a:pPr marL="457200" lvl="1" indent="0">
                  <a:buNone/>
                </a:pPr>
                <a:r>
                  <a:rPr lang="en-US" b="0" dirty="0"/>
                  <a:t>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E07337-E867-46EE-B98C-29CE0A15BC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058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CCCF5-CCC0-4E01-A285-0A89E8AEC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19C8E-2694-44DD-ACDE-211B9A6815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4467226"/>
            <a:ext cx="8229600" cy="168973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054F0F-C678-480A-A92C-F7B74B81E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1" y="1371601"/>
            <a:ext cx="5264203" cy="3686175"/>
          </a:xfrm>
          <a:prstGeom prst="rect">
            <a:avLst/>
          </a:prstGeom>
          <a:ln w="2222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8821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AD14C-6D94-4048-8030-AF3B00C6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5908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Part A: Probabilistic analysis vs randomized algorithms</a:t>
            </a:r>
          </a:p>
        </p:txBody>
      </p:sp>
    </p:spTree>
    <p:extLst>
      <p:ext uri="{BB962C8B-B14F-4D97-AF65-F5344CB8AC3E}">
        <p14:creationId xmlns:p14="http://schemas.microsoft.com/office/powerpoint/2010/main" val="2423769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F434-E5A4-4E0E-9727-93904E0F7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8A91F2-20A6-4A45-AF60-2A0417492A2E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85800" y="1219200"/>
                <a:ext cx="9525000" cy="5105400"/>
              </a:xfrm>
            </p:spPr>
            <p:txBody>
              <a:bodyPr/>
              <a:lstStyle/>
              <a:p>
                <a:r>
                  <a:rPr lang="en-US" dirty="0"/>
                  <a:t>Worst case running time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Best case? </a:t>
                </a:r>
              </a:p>
              <a:p>
                <a:r>
                  <a:rPr lang="en-US" dirty="0"/>
                  <a:t>Expected analysis</a:t>
                </a:r>
              </a:p>
              <a:p>
                <a:pPr lvl="1"/>
                <a:r>
                  <a:rPr lang="en-US" sz="2200" dirty="0"/>
                  <a:t>Step 1: </a:t>
                </a:r>
              </a:p>
              <a:p>
                <a:pPr lvl="2"/>
                <a:r>
                  <a:rPr lang="en-US" dirty="0"/>
                  <a:t>Identify there are two cases: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dirty="0"/>
              </a:p>
              <a:p>
                <a:pPr lvl="1"/>
                <a:r>
                  <a:rPr lang="en-US" sz="2200" dirty="0"/>
                  <a:t>Step 2: </a:t>
                </a:r>
              </a:p>
              <a:p>
                <a:pPr lvl="2"/>
                <a:r>
                  <a:rPr lang="en-US" b="0" dirty="0"/>
                  <a:t>Find probability of the two cases: 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lvl="3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sz="2200" dirty="0"/>
                  <a:t>Step 3: </a:t>
                </a:r>
              </a:p>
              <a:p>
                <a:pPr lvl="2"/>
                <a:r>
                  <a:rPr lang="en-US" dirty="0"/>
                  <a:t>Find time complexity for each case: 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𝑡𝑖𝑚𝑒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;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𝑡𝑖𝑚𝑒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8A91F2-20A6-4A45-AF60-2A0417492A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85800" y="1219200"/>
                <a:ext cx="9525000" cy="5105400"/>
              </a:xfrm>
              <a:blipFill>
                <a:blip r:embed="rId2"/>
                <a:stretch>
                  <a:fillRect l="-576" t="-1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92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78647-4ADA-46E9-8DF6-BEB2C2953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C334BE-335B-4492-8934-01C3EF40292F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Expected running time: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𝑖𝑚𝑒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</a:rPr>
                      <m:t>+</m:t>
                    </m:r>
                  </m:oMath>
                </a14:m>
                <a:endParaRPr lang="en-US" i="1" dirty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/>
                        <m:t>                   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func>
                            </m:e>
                          </m:d>
                        </m:e>
                      </m:func>
                      <m:r>
                        <a:rPr lang="en-US" i="1">
                          <a:latin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i="1">
                          <a:latin typeface="Cambria Math"/>
                        </a:rPr>
                        <m:t>𝑖𝑚𝑒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           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⋅(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i="1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⇒</m:t>
                    </m:r>
                    <m:r>
                      <a:rPr lang="en-US" b="0" i="1" smtClean="0">
                        <a:latin typeface="Cambria Math"/>
                      </a:rPr>
                      <m:t>𝐸𝑇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)=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) 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3C334BE-335B-4492-8934-01C3EF4029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667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6EFBB6EA-B2F3-4E59-97F6-5E20C817315E}"/>
              </a:ext>
            </a:extLst>
          </p:cNvPr>
          <p:cNvSpPr/>
          <p:nvPr/>
        </p:nvSpPr>
        <p:spPr>
          <a:xfrm>
            <a:off x="2705100" y="4267200"/>
            <a:ext cx="6781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These are artificial examples. We will see later a randomized algorithm for the sorting problem. </a:t>
            </a:r>
          </a:p>
        </p:txBody>
      </p:sp>
    </p:spTree>
    <p:extLst>
      <p:ext uri="{BB962C8B-B14F-4D97-AF65-F5344CB8AC3E}">
        <p14:creationId xmlns:p14="http://schemas.microsoft.com/office/powerpoint/2010/main" val="212800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AD14C-6D94-4048-8030-AF3B00C6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2590800"/>
            <a:ext cx="8229600" cy="990600"/>
          </a:xfrm>
        </p:spPr>
        <p:txBody>
          <a:bodyPr/>
          <a:lstStyle/>
          <a:p>
            <a:pPr algn="ctr"/>
            <a:r>
              <a:rPr lang="en-US" dirty="0"/>
              <a:t>Part C:  Lower bound theory</a:t>
            </a:r>
          </a:p>
        </p:txBody>
      </p:sp>
    </p:spTree>
    <p:extLst>
      <p:ext uri="{BB962C8B-B14F-4D97-AF65-F5344CB8AC3E}">
        <p14:creationId xmlns:p14="http://schemas.microsoft.com/office/powerpoint/2010/main" val="2462298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D406E-1F18-4D89-976F-36AAFBD6E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and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DEFDC-43FA-4D5A-90A5-BCBE8864261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There can be many algorithms for solving the same problem.</a:t>
            </a:r>
          </a:p>
          <a:p>
            <a:pPr lvl="1"/>
            <a:r>
              <a:rPr lang="en-US" sz="2200" dirty="0"/>
              <a:t>Some have better time complexity than others.</a:t>
            </a:r>
          </a:p>
          <a:p>
            <a:pPr lvl="8"/>
            <a:endParaRPr lang="en-US" sz="1100" dirty="0"/>
          </a:p>
          <a:p>
            <a:r>
              <a:rPr lang="en-US" sz="2400" dirty="0"/>
              <a:t>An important question: </a:t>
            </a:r>
          </a:p>
          <a:p>
            <a:pPr lvl="1"/>
            <a:r>
              <a:rPr lang="en-US" sz="2200" dirty="0"/>
              <a:t>For a given problem,  what is the best possible time complexity?  </a:t>
            </a:r>
          </a:p>
          <a:p>
            <a:pPr lvl="8"/>
            <a:endParaRPr lang="en-US" sz="1400" dirty="0"/>
          </a:p>
          <a:p>
            <a:r>
              <a:rPr lang="en-US" sz="2400" dirty="0"/>
              <a:t>Such questions can be hard to answer</a:t>
            </a:r>
          </a:p>
          <a:p>
            <a:pPr lvl="1"/>
            <a:r>
              <a:rPr lang="en-US" sz="2200" dirty="0"/>
              <a:t>as typically we cannot ``enumerate” all possible algorithms </a:t>
            </a:r>
          </a:p>
          <a:p>
            <a:pPr lvl="8"/>
            <a:endParaRPr lang="en-US" sz="1100" dirty="0"/>
          </a:p>
          <a:p>
            <a:r>
              <a:rPr lang="en-US" sz="2400" dirty="0"/>
              <a:t>Often we try to provide a lower-bound </a:t>
            </a:r>
          </a:p>
          <a:p>
            <a:pPr lvl="1"/>
            <a:r>
              <a:rPr lang="en-US" sz="2200" dirty="0"/>
              <a:t>that is as tight as we can </a:t>
            </a:r>
          </a:p>
          <a:p>
            <a:pPr lvl="1"/>
            <a:r>
              <a:rPr lang="en-US" sz="2200" dirty="0"/>
              <a:t>Sometimes we know we have the right (tight) bound when there is an algorithm whose worst-case running time matches this lower bounds  </a:t>
            </a:r>
          </a:p>
        </p:txBody>
      </p:sp>
    </p:spTree>
    <p:extLst>
      <p:ext uri="{BB962C8B-B14F-4D97-AF65-F5344CB8AC3E}">
        <p14:creationId xmlns:p14="http://schemas.microsoft.com/office/powerpoint/2010/main" val="22199194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15B67-FE3B-4966-9BE9-9FFB928D5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C961E-E0EB-4CBF-9221-87BA84D5A9E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1219200"/>
          </a:xfrm>
        </p:spPr>
        <p:txBody>
          <a:bodyPr/>
          <a:lstStyle/>
          <a:p>
            <a:r>
              <a:rPr lang="en-US" dirty="0"/>
              <a:t>No algorithm can have a faster (worst case) time complexity than a </a:t>
            </a:r>
            <a:r>
              <a:rPr lang="en-US" dirty="0">
                <a:solidFill>
                  <a:srgbClr val="700000"/>
                </a:solidFill>
              </a:rPr>
              <a:t>theoretical lower bound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114393F-4A0B-4453-BAE1-2A690281E593}"/>
              </a:ext>
            </a:extLst>
          </p:cNvPr>
          <p:cNvSpPr txBox="1">
            <a:spLocks/>
          </p:cNvSpPr>
          <p:nvPr/>
        </p:nvSpPr>
        <p:spPr bwMode="auto">
          <a:xfrm>
            <a:off x="1968062" y="2590800"/>
            <a:ext cx="8229600" cy="1524001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Definition: </a:t>
            </a:r>
          </a:p>
          <a:p>
            <a:pPr marL="0" indent="0">
              <a:buNone/>
            </a:pPr>
            <a:r>
              <a:rPr lang="en-US" dirty="0"/>
              <a:t>𝑓(𝑛) is a </a:t>
            </a:r>
            <a:r>
              <a:rPr lang="en-US" dirty="0">
                <a:solidFill>
                  <a:srgbClr val="700000"/>
                </a:solidFill>
              </a:rPr>
              <a:t>theoretical lower bound </a:t>
            </a:r>
            <a:r>
              <a:rPr lang="en-US" dirty="0"/>
              <a:t>for a problem if every possible algorithm’s worst-case time complexity is Ω(𝑓(𝑛)).</a:t>
            </a:r>
          </a:p>
        </p:txBody>
      </p:sp>
    </p:spTree>
    <p:extLst>
      <p:ext uri="{BB962C8B-B14F-4D97-AF65-F5344CB8AC3E}">
        <p14:creationId xmlns:p14="http://schemas.microsoft.com/office/powerpoint/2010/main" val="835585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E2E57-E168-4F4B-AE2B-6DF4E5390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9555D8-6629-4CBC-8DEF-3820E6C8D3A6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09600" y="1219200"/>
                <a:ext cx="9601200" cy="5105400"/>
              </a:xfrm>
            </p:spPr>
            <p:txBody>
              <a:bodyPr/>
              <a:lstStyle/>
              <a:p>
                <a:r>
                  <a:rPr lang="en-US" dirty="0"/>
                  <a:t>The </a:t>
                </a:r>
                <a:r>
                  <a:rPr lang="en-US" dirty="0">
                    <a:solidFill>
                      <a:srgbClr val="700000"/>
                    </a:solidFill>
                  </a:rPr>
                  <a:t>Search</a:t>
                </a:r>
                <a:r>
                  <a:rPr lang="en-US" dirty="0"/>
                  <a:t> problem:</a:t>
                </a:r>
              </a:p>
              <a:p>
                <a:pPr lvl="1"/>
                <a:r>
                  <a:rPr lang="en-US" dirty="0"/>
                  <a:t>Input:      given an arbitrary array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of numbers and a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Output:   return whether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or not</a:t>
                </a:r>
              </a:p>
              <a:p>
                <a:pPr lvl="7"/>
                <a:endParaRPr lang="en-US" dirty="0"/>
              </a:p>
              <a:p>
                <a:r>
                  <a:rPr lang="en-US" dirty="0"/>
                  <a:t>A trivial lower-bound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Not wrong, but useless </a:t>
                </a:r>
              </a:p>
              <a:p>
                <a:pPr lvl="8"/>
                <a:endParaRPr lang="en-US" dirty="0"/>
              </a:p>
              <a:p>
                <a:r>
                  <a:rPr lang="en-US" dirty="0"/>
                  <a:t>A better lower-bound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as in the worst case, any algorithm will have to inspect every element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9555D8-6629-4CBC-8DEF-3820E6C8D3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09600" y="1219200"/>
                <a:ext cx="9601200" cy="5105400"/>
              </a:xfrm>
              <a:blipFill>
                <a:blip r:embed="rId2"/>
                <a:stretch>
                  <a:fillRect l="-571" t="-1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FDD53E7E-2921-4AE3-8819-EECB02F2CBC7}"/>
              </a:ext>
            </a:extLst>
          </p:cNvPr>
          <p:cNvSpPr/>
          <p:nvPr/>
        </p:nvSpPr>
        <p:spPr>
          <a:xfrm>
            <a:off x="7924800" y="3276600"/>
            <a:ext cx="2667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/>
              <a:t>Can we get a better lower-bound? </a:t>
            </a:r>
          </a:p>
        </p:txBody>
      </p:sp>
    </p:spTree>
    <p:extLst>
      <p:ext uri="{BB962C8B-B14F-4D97-AF65-F5344CB8AC3E}">
        <p14:creationId xmlns:p14="http://schemas.microsoft.com/office/powerpoint/2010/main" val="39439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7626C-5F7F-4EF4-8A78-38AFE73D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Tight Lower bound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19BC07-62D0-413C-B8F7-B1DE6ED86BDE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09600" y="1219200"/>
                <a:ext cx="10058400" cy="4724400"/>
              </a:xfrm>
            </p:spPr>
            <p:txBody>
              <a:bodyPr/>
              <a:lstStyle/>
              <a:p>
                <a:r>
                  <a:rPr lang="en-US" sz="2500" dirty="0"/>
                  <a:t>A lower-bound 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500" dirty="0"/>
                  <a:t> for problem-P is </a:t>
                </a:r>
                <a:r>
                  <a:rPr lang="en-US" sz="2500" dirty="0">
                    <a:solidFill>
                      <a:srgbClr val="700000"/>
                    </a:solidFill>
                  </a:rPr>
                  <a:t>tight</a:t>
                </a:r>
                <a:r>
                  <a:rPr lang="en-US" sz="2500" dirty="0"/>
                  <a:t> if there exists an algorithm </a:t>
                </a:r>
                <a:r>
                  <a:rPr lang="en-US" sz="2500" dirty="0">
                    <a:solidFill>
                      <a:srgbClr val="0070C0"/>
                    </a:solidFill>
                  </a:rPr>
                  <a:t>A</a:t>
                </a:r>
                <a:r>
                  <a:rPr lang="en-US" sz="2500" dirty="0"/>
                  <a:t> for problem-P whose worst-case running time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500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sz="25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5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5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500" dirty="0"/>
                  <a:t>.  </a:t>
                </a:r>
              </a:p>
              <a:p>
                <a:pPr lvl="1"/>
                <a:r>
                  <a:rPr lang="en-US" dirty="0"/>
                  <a:t>In some sense, the algorithm </a:t>
                </a:r>
                <a:r>
                  <a:rPr lang="en-US" dirty="0">
                    <a:solidFill>
                      <a:srgbClr val="0070C0"/>
                    </a:solidFill>
                  </a:rPr>
                  <a:t>A</a:t>
                </a:r>
                <a:r>
                  <a:rPr lang="en-US" dirty="0"/>
                  <a:t> has </a:t>
                </a:r>
                <a:r>
                  <a:rPr lang="en-US" dirty="0">
                    <a:solidFill>
                      <a:srgbClr val="700000"/>
                    </a:solidFill>
                  </a:rPr>
                  <a:t>optimal</a:t>
                </a:r>
                <a:r>
                  <a:rPr lang="en-US" dirty="0"/>
                  <a:t> running time.  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Back to the </a:t>
                </a:r>
                <a:r>
                  <a:rPr lang="en-US" dirty="0">
                    <a:solidFill>
                      <a:srgbClr val="700000"/>
                    </a:solidFill>
                  </a:rPr>
                  <a:t>Search</a:t>
                </a:r>
                <a:r>
                  <a:rPr lang="en-US" dirty="0"/>
                  <a:t> problem</a:t>
                </a:r>
              </a:p>
              <a:p>
                <a:pPr lvl="1"/>
                <a:r>
                  <a:rPr lang="en-US" dirty="0"/>
                  <a:t>There is an algorithm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Hence the lower bound </a:t>
                </a: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</a:t>
                </a:r>
                <a:r>
                  <a:rPr lang="en-US" b="1" dirty="0">
                    <a:solidFill>
                      <a:srgbClr val="700000"/>
                    </a:solidFill>
                  </a:rPr>
                  <a:t>tight</a:t>
                </a:r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19BC07-62D0-413C-B8F7-B1DE6ED86B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09600" y="1219200"/>
                <a:ext cx="10058400" cy="4724400"/>
              </a:xfrm>
              <a:blipFill>
                <a:blip r:embed="rId2"/>
                <a:stretch>
                  <a:fillRect l="-545" t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57926F7-9D7C-4BCC-BD1D-B3234E49121A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858000" y="3048000"/>
                <a:ext cx="4191000" cy="228599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ts val="600"/>
                  </a:spcBef>
                  <a:spcAft>
                    <a:spcPct val="0"/>
                  </a:spcAft>
                  <a:buClr>
                    <a:schemeClr val="accent1"/>
                  </a:buClr>
                  <a:buSzPct val="76000"/>
                  <a:buFont typeface="Wingdings 3" pitchFamily="18" charset="2"/>
                  <a:buChar char=""/>
                  <a:defRPr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BCBCBC"/>
                  </a:buClr>
                  <a:buSzPct val="76000"/>
                  <a:buFont typeface="Wingdings 3" pitchFamily="18" charset="2"/>
                  <a:buChar char="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8BA2B4"/>
                  </a:buClr>
                  <a:buSzPct val="70000"/>
                  <a:buFont typeface="Wingdings" pitchFamily="2" charset="2"/>
                  <a:buChar char="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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def </a:t>
                </a:r>
                <a:r>
                  <a:rPr lang="en-US" sz="2400" dirty="0" err="1">
                    <a:solidFill>
                      <a:srgbClr val="0000FF"/>
                    </a:solidFill>
                    <a:latin typeface="FiraMono-Regular-Identity-H"/>
                  </a:rPr>
                  <a:t>linear_search</a:t>
                </a:r>
                <a:r>
                  <a:rPr lang="en-US" sz="2400" dirty="0">
                    <a:solidFill>
                      <a:srgbClr val="000000"/>
                    </a:solidFill>
                    <a:latin typeface="FiraMono-Regular-Identity-H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FiraMono-Regular-Identity-H"/>
                  </a:rPr>
                  <a:t>):</a:t>
                </a:r>
              </a:p>
              <a:p>
                <a:pPr marL="0" indent="0">
                  <a:buNone/>
                </a:pPr>
                <a:r>
                  <a:rPr lang="it-IT" sz="2400" dirty="0">
                    <a:solidFill>
                      <a:srgbClr val="008000"/>
                    </a:solidFill>
                    <a:latin typeface="FiraMono-Medium-Identity-H"/>
                  </a:rPr>
                  <a:t>	for </a:t>
                </a:r>
                <a14:m>
                  <m:oMath xmlns:m="http://schemas.openxmlformats.org/officeDocument/2006/math"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400" dirty="0">
                    <a:solidFill>
                      <a:srgbClr val="AC21FF"/>
                    </a:solidFill>
                    <a:latin typeface="FiraMono-Medium-Identity-H"/>
                  </a:rPr>
                  <a:t>in </a:t>
                </a:r>
                <a:r>
                  <a:rPr lang="it-IT" sz="2400" dirty="0">
                    <a:solidFill>
                      <a:srgbClr val="008000"/>
                    </a:solidFill>
                    <a:latin typeface="FiraMono-Regular-Identity-H"/>
                  </a:rPr>
                  <a:t>enumerate</a:t>
                </a:r>
                <a:r>
                  <a:rPr lang="it-IT" sz="2400" dirty="0">
                    <a:solidFill>
                      <a:srgbClr val="000000"/>
                    </a:solidFill>
                    <a:latin typeface="FiraMono-Regular-Identity-H"/>
                  </a:rPr>
                  <a:t>(</a:t>
                </a:r>
                <a14:m>
                  <m:oMath xmlns:m="http://schemas.openxmlformats.org/officeDocument/2006/math"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it-IT" sz="2400" dirty="0">
                    <a:solidFill>
                      <a:srgbClr val="000000"/>
                    </a:solidFill>
                    <a:latin typeface="FiraMono-Regular-Identity-H"/>
                  </a:rPr>
                  <a:t>):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	        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== 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FiraMono-Regular-Identity-H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		    return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>
                  <a:solidFill>
                    <a:srgbClr val="000000"/>
                  </a:solidFill>
                  <a:latin typeface="FiraMono-Regular-Identity-H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	return None</a:t>
                </a:r>
                <a:endParaRPr lang="en-US" sz="32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57926F7-9D7C-4BCC-BD1D-B3234E4912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0" y="3048000"/>
                <a:ext cx="4191000" cy="2285999"/>
              </a:xfrm>
              <a:prstGeom prst="rect">
                <a:avLst/>
              </a:prstGeom>
              <a:blipFill>
                <a:blip r:embed="rId3"/>
                <a:stretch>
                  <a:fillRect l="-2026" t="-1852" b="-2910"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23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AD14C-6D94-4048-8030-AF3B00C6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676400"/>
            <a:ext cx="8229600" cy="990600"/>
          </a:xfrm>
        </p:spPr>
        <p:txBody>
          <a:bodyPr/>
          <a:lstStyle/>
          <a:p>
            <a:pPr algn="ctr"/>
            <a:r>
              <a:rPr lang="en-US" sz="3600" dirty="0"/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53708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F6649-5A64-45D6-A6CA-8E8A3A6B0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94781-9569-4BCE-B3A3-2C8EB0F996B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Worst-case and best-case time complexity analysis</a:t>
            </a:r>
          </a:p>
          <a:p>
            <a:pPr lvl="1"/>
            <a:r>
              <a:rPr lang="en-US" dirty="0"/>
              <a:t>Worst-case time complexity analysis</a:t>
            </a:r>
          </a:p>
          <a:p>
            <a:pPr lvl="2"/>
            <a:r>
              <a:rPr lang="en-US" dirty="0"/>
              <a:t>Most commonly used. Guarantees performance even in the worst case</a:t>
            </a:r>
          </a:p>
          <a:p>
            <a:r>
              <a:rPr lang="en-US" dirty="0"/>
              <a:t>However, both worst- and best-case time can be caused by just some specific input </a:t>
            </a:r>
          </a:p>
          <a:p>
            <a:endParaRPr lang="en-US" dirty="0"/>
          </a:p>
          <a:p>
            <a:r>
              <a:rPr lang="en-US" dirty="0"/>
              <a:t>How about average time complexity</a:t>
            </a:r>
          </a:p>
          <a:p>
            <a:pPr lvl="1"/>
            <a:r>
              <a:rPr lang="en-US" dirty="0"/>
              <a:t>Intuitively measures how the algorithm works on a typical input? </a:t>
            </a:r>
          </a:p>
        </p:txBody>
      </p:sp>
    </p:spTree>
    <p:extLst>
      <p:ext uri="{BB962C8B-B14F-4D97-AF65-F5344CB8AC3E}">
        <p14:creationId xmlns:p14="http://schemas.microsoft.com/office/powerpoint/2010/main" val="275050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0AA98-B94F-46E0-80B1-69C9252DA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404C7-F6B5-4B3B-8C5D-33909694E73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Probabilistic method:</a:t>
            </a:r>
          </a:p>
          <a:p>
            <a:pPr lvl="1"/>
            <a:r>
              <a:rPr lang="en-US" altLang="en-US" dirty="0"/>
              <a:t>Given a distribution for all possible inputs</a:t>
            </a:r>
          </a:p>
          <a:p>
            <a:pPr lvl="1"/>
            <a:r>
              <a:rPr lang="en-US" altLang="en-US" dirty="0"/>
              <a:t>Derive expected time based on distribution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Randomized algorithm:</a:t>
            </a:r>
          </a:p>
          <a:p>
            <a:pPr lvl="1"/>
            <a:r>
              <a:rPr lang="en-US" altLang="en-US" dirty="0"/>
              <a:t>Add randomness in the algorithm</a:t>
            </a:r>
          </a:p>
          <a:p>
            <a:pPr lvl="1"/>
            <a:r>
              <a:rPr lang="en-US" altLang="en-US" dirty="0"/>
              <a:t>Analyze the expected behavior of the algorithm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2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53A7E-1519-4885-AAC9-AF4BED15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54162-9195-4D11-8BDC-3F5AE93A24C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3870961"/>
            <a:ext cx="8229600" cy="2285999"/>
          </a:xfrm>
        </p:spPr>
        <p:txBody>
          <a:bodyPr/>
          <a:lstStyle/>
          <a:p>
            <a:r>
              <a:rPr lang="en-US" sz="2400" dirty="0"/>
              <a:t>What is worst case time complexity?</a:t>
            </a:r>
          </a:p>
          <a:p>
            <a:endParaRPr lang="en-US" sz="2400" dirty="0"/>
          </a:p>
          <a:p>
            <a:r>
              <a:rPr lang="en-US" sz="2400" dirty="0"/>
              <a:t>What is expected / average time complexity? 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B5AEE52-FA29-4C47-8831-91D76CF587B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3733800" y="1295401"/>
                <a:ext cx="4191000" cy="228599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ts val="600"/>
                  </a:spcBef>
                  <a:spcAft>
                    <a:spcPct val="0"/>
                  </a:spcAft>
                  <a:buClr>
                    <a:schemeClr val="accent1"/>
                  </a:buClr>
                  <a:buSzPct val="76000"/>
                  <a:buFont typeface="Wingdings 3" pitchFamily="18" charset="2"/>
                  <a:buChar char=""/>
                  <a:defRPr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BCBCBC"/>
                  </a:buClr>
                  <a:buSzPct val="76000"/>
                  <a:buFont typeface="Wingdings 3" pitchFamily="18" charset="2"/>
                  <a:buChar char="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8BA2B4"/>
                  </a:buClr>
                  <a:buSzPct val="70000"/>
                  <a:buFont typeface="Wingdings" pitchFamily="2" charset="2"/>
                  <a:buChar char="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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def </a:t>
                </a:r>
                <a:r>
                  <a:rPr lang="en-US" sz="2400" dirty="0" err="1">
                    <a:solidFill>
                      <a:srgbClr val="0000FF"/>
                    </a:solidFill>
                    <a:latin typeface="FiraMono-Regular-Identity-H"/>
                  </a:rPr>
                  <a:t>linear_search</a:t>
                </a:r>
                <a:r>
                  <a:rPr lang="en-US" sz="2400" dirty="0">
                    <a:solidFill>
                      <a:srgbClr val="000000"/>
                    </a:solidFill>
                    <a:latin typeface="FiraMono-Regular-Identity-H"/>
                  </a:rPr>
                  <a:t>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FiraMono-Regular-Identity-H"/>
                  </a:rPr>
                  <a:t>):</a:t>
                </a:r>
              </a:p>
              <a:p>
                <a:pPr marL="0" indent="0">
                  <a:buNone/>
                </a:pPr>
                <a:r>
                  <a:rPr lang="it-IT" sz="2400" dirty="0">
                    <a:solidFill>
                      <a:srgbClr val="008000"/>
                    </a:solidFill>
                    <a:latin typeface="FiraMono-Medium-Identity-H"/>
                  </a:rPr>
                  <a:t>	for </a:t>
                </a:r>
                <a14:m>
                  <m:oMath xmlns:m="http://schemas.openxmlformats.org/officeDocument/2006/math"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sz="2400" dirty="0">
                    <a:solidFill>
                      <a:srgbClr val="AC21FF"/>
                    </a:solidFill>
                    <a:latin typeface="FiraMono-Medium-Identity-H"/>
                  </a:rPr>
                  <a:t>in </a:t>
                </a:r>
                <a:r>
                  <a:rPr lang="it-IT" sz="2400" dirty="0">
                    <a:solidFill>
                      <a:srgbClr val="008000"/>
                    </a:solidFill>
                    <a:latin typeface="FiraMono-Regular-Identity-H"/>
                  </a:rPr>
                  <a:t>enumerate</a:t>
                </a:r>
                <a:r>
                  <a:rPr lang="it-IT" sz="2400" dirty="0">
                    <a:solidFill>
                      <a:srgbClr val="000000"/>
                    </a:solidFill>
                    <a:latin typeface="FiraMono-Regular-Identity-H"/>
                  </a:rPr>
                  <a:t>(</a:t>
                </a:r>
                <a14:m>
                  <m:oMath xmlns:m="http://schemas.openxmlformats.org/officeDocument/2006/math">
                    <m:r>
                      <a:rPr lang="it-IT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it-IT" sz="2400" dirty="0">
                    <a:solidFill>
                      <a:srgbClr val="000000"/>
                    </a:solidFill>
                    <a:latin typeface="FiraMono-Regular-Identity-H"/>
                  </a:rPr>
                  <a:t>):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	        if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== </m:t>
                    </m:r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FiraMono-Regular-Identity-H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		    return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sz="2400" dirty="0">
                  <a:solidFill>
                    <a:srgbClr val="000000"/>
                  </a:solidFill>
                  <a:latin typeface="FiraMono-Regular-Identity-H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rgbClr val="008000"/>
                    </a:solidFill>
                    <a:latin typeface="FiraMono-Medium-Identity-H"/>
                  </a:rPr>
                  <a:t>	return None</a:t>
                </a:r>
                <a:endParaRPr lang="en-US" sz="32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B5AEE52-FA29-4C47-8831-91D76CF58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1295401"/>
                <a:ext cx="4191000" cy="2285999"/>
              </a:xfrm>
              <a:prstGeom prst="rect">
                <a:avLst/>
              </a:prstGeom>
              <a:blipFill>
                <a:blip r:embed="rId2"/>
                <a:stretch>
                  <a:fillRect l="-2174" t="-1852" b="-2646"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41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3969F-7B72-4388-AB50-784EBC32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Running Time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DF0E3-1DB0-4968-9C2E-E851AAEECE25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Expected / average running time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𝐼</m:t>
                                </m:r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𝑖𝑚𝑒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</m:d>
                      </m:e>
                    </m:nary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= probability of input type </a:t>
                </a:r>
                <a:r>
                  <a:rPr lang="en-US" i="1" dirty="0"/>
                  <a:t>I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𝑖𝑚𝑒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</m:d>
                  </m:oMath>
                </a14:m>
                <a:r>
                  <a:rPr lang="en-US" dirty="0"/>
                  <a:t> = running time given input type </a:t>
                </a:r>
                <a:r>
                  <a:rPr lang="en-US" i="1" dirty="0"/>
                  <a:t>I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To analyze, </a:t>
                </a:r>
                <a:r>
                  <a:rPr lang="en-US" b="1" dirty="0">
                    <a:solidFill>
                      <a:srgbClr val="700000"/>
                    </a:solidFill>
                  </a:rPr>
                  <a:t>need to assume </a:t>
                </a:r>
                <a:r>
                  <a:rPr lang="en-US" dirty="0"/>
                  <a:t>a probabilistic distribution for all inputs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DF0E3-1DB0-4968-9C2E-E851AAEECE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667" t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00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29F6-6CF5-4CE1-A5A5-5A18F595E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Linear-search algorithm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D3996C-7493-437C-8F76-95E003119B98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Expected running time </a:t>
                </a:r>
                <a:r>
                  <a:rPr lang="en-US" dirty="0"/>
                  <a:t>=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200">
                          <a:latin typeface="Cambria Math"/>
                        </a:rPr>
                        <m:t>Pr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200">
                              <a:latin typeface="Cambria Math"/>
                            </a:rPr>
                            <m:t>K</m:t>
                          </m:r>
                          <m:r>
                            <a:rPr lang="en-US" sz="2200">
                              <a:latin typeface="Cambria Math"/>
                            </a:rPr>
                            <m:t> </m:t>
                          </m:r>
                          <m:r>
                            <a:rPr lang="en-US" sz="2200" i="1">
                              <a:latin typeface="Cambria Math"/>
                            </a:rPr>
                            <m:t>∉</m:t>
                          </m:r>
                          <m:r>
                            <m:rPr>
                              <m:sty m:val="p"/>
                            </m:rPr>
                            <a:rPr lang="en-US" sz="2200">
                              <a:latin typeface="Cambria Math"/>
                            </a:rP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sz="2200">
                          <a:latin typeface="Cambria Math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US" sz="2200">
                          <a:latin typeface="Cambria Math" panose="02040503050406030204" pitchFamily="18" charset="0"/>
                        </a:rPr>
                        <m:t>ime</m:t>
                      </m:r>
                      <m:d>
                        <m:d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200">
                              <a:latin typeface="Cambria Math"/>
                            </a:rPr>
                            <m:t>K</m:t>
                          </m:r>
                          <m:r>
                            <a:rPr lang="en-US" sz="2200" i="1">
                              <a:latin typeface="Cambria Math"/>
                            </a:rPr>
                            <m:t>∉</m:t>
                          </m:r>
                          <m:r>
                            <m:rPr>
                              <m:sty m:val="p"/>
                            </m:rPr>
                            <a:rPr lang="en-US" sz="2200">
                              <a:latin typeface="Cambria Math"/>
                            </a:rPr>
                            <m:t>A</m:t>
                          </m:r>
                        </m:e>
                      </m:d>
                      <m:r>
                        <a:rPr lang="en-US" sz="2200">
                          <a:latin typeface="Cambria Math"/>
                        </a:rPr>
                        <m:t>+ </m:t>
                      </m:r>
                      <m:nary>
                        <m:naryPr>
                          <m:chr m:val="∑"/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200" i="1">
                              <a:latin typeface="Cambria Math"/>
                            </a:rPr>
                            <m:t>𝑖</m:t>
                          </m:r>
                          <m:r>
                            <a:rPr lang="en-US" sz="22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unc>
                            <m:func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200">
                                  <a:latin typeface="Cambria Math"/>
                                </a:rPr>
                                <m:t>Pr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𝐴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  <m:r>
                                    <a:rPr lang="en-US" sz="2200" i="1">
                                      <a:latin typeface="Cambria Math"/>
                                    </a:rPr>
                                    <m:t>=</m:t>
                                  </m:r>
                                  <m:r>
                                    <a:rPr lang="en-US" sz="2200" i="1"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200" i="1">
                              <a:latin typeface="Cambria Math"/>
                            </a:rPr>
                            <m:t>𝑡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𝑖𝑚𝑒</m:t>
                          </m:r>
                          <m:d>
                            <m:d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𝐴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US" sz="22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𝐾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200" dirty="0"/>
              </a:p>
              <a:p>
                <a:r>
                  <a:rPr lang="en-US" sz="2400" dirty="0"/>
                  <a:t>If we assume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>
                        <a:latin typeface="Cambria Math"/>
                      </a:rPr>
                      <m:t>Pr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200">
                            <a:latin typeface="Cambria Math"/>
                          </a:rPr>
                          <m:t>K</m:t>
                        </m:r>
                        <m:r>
                          <a:rPr lang="en-US" sz="2200">
                            <a:latin typeface="Cambria Math"/>
                          </a:rPr>
                          <m:t> </m:t>
                        </m:r>
                        <m:r>
                          <a:rPr lang="en-US" sz="2200" i="1">
                            <a:latin typeface="Cambria Math"/>
                          </a:rPr>
                          <m:t>∉</m:t>
                        </m:r>
                        <m:r>
                          <m:rPr>
                            <m:sty m:val="p"/>
                          </m:rPr>
                          <a:rPr lang="en-US" sz="2200">
                            <a:latin typeface="Cambria Math"/>
                          </a:rPr>
                          <m:t>A</m:t>
                        </m:r>
                      </m:e>
                    </m:d>
                  </m:oMath>
                </a14:m>
                <a:r>
                  <a:rPr lang="en-US" sz="2200" dirty="0"/>
                  <a:t> = 0</a:t>
                </a:r>
              </a:p>
              <a:p>
                <a:pPr lvl="1"/>
                <a:r>
                  <a:rPr lang="en-US" sz="2200" dirty="0"/>
                  <a:t>All permutations are equally likely</a:t>
                </a:r>
              </a:p>
              <a:p>
                <a:pPr lvl="2"/>
                <a:r>
                  <a:rPr lang="en-US" sz="2200" dirty="0"/>
                  <a:t>implies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>
                            <a:latin typeface="Cambria Math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latin typeface="Cambria Math"/>
                              </a:rPr>
                              <m:t>𝐴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latin typeface="Cambria Math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sz="22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200" i="1">
                                <a:latin typeface="Cambria Math"/>
                              </a:rPr>
                              <m:t>𝐾</m:t>
                            </m:r>
                          </m:e>
                        </m:d>
                      </m:e>
                    </m:func>
                    <m:r>
                      <a:rPr lang="en-US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200" dirty="0"/>
                  <a:t> </a:t>
                </a:r>
              </a:p>
              <a:p>
                <a:pPr lvl="8"/>
                <a:endParaRPr lang="en-US" sz="1000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𝑖𝑚𝑒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𝐴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=</m:t>
                        </m:r>
                        <m:r>
                          <a:rPr lang="en-US" sz="2400" i="1">
                            <a:latin typeface="Cambria Math"/>
                          </a:rPr>
                          <m:t>𝐾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𝑐𝑖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Then expected running time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latin typeface="Cambria Math"/>
                          </a:rPr>
                          <m:t>𝑐𝑖</m:t>
                        </m:r>
                      </m:e>
                    </m:nary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d>
                  </m:oMath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D3996C-7493-437C-8F76-95E003119B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1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51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F186C-862D-A175-CE8C-0C3B612FA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for finding </a:t>
            </a:r>
            <a:r>
              <a:rPr lang="en-US" dirty="0">
                <a:solidFill>
                  <a:srgbClr val="700000"/>
                </a:solidFill>
              </a:rPr>
              <a:t>Average Case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3B70F-F5D7-F195-A180-95B7E54B36C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0: Make assumption about distribution of inputs</a:t>
            </a:r>
          </a:p>
          <a:p>
            <a:endParaRPr lang="en-US" sz="800" dirty="0"/>
          </a:p>
          <a:p>
            <a:r>
              <a:rPr lang="en-US" dirty="0"/>
              <a:t>Step 1: Determine the possible cases</a:t>
            </a:r>
          </a:p>
          <a:p>
            <a:endParaRPr lang="en-US" sz="800" dirty="0"/>
          </a:p>
          <a:p>
            <a:r>
              <a:rPr lang="en-US" dirty="0"/>
              <a:t>Step 2: Determine the probability of each case</a:t>
            </a:r>
          </a:p>
          <a:p>
            <a:endParaRPr lang="en-US" sz="800" dirty="0"/>
          </a:p>
          <a:p>
            <a:r>
              <a:rPr lang="en-US" dirty="0"/>
              <a:t>Step 3: Determine the time taken for each case</a:t>
            </a:r>
          </a:p>
          <a:p>
            <a:endParaRPr lang="en-US" sz="800" dirty="0"/>
          </a:p>
          <a:p>
            <a:r>
              <a:rPr lang="en-US" dirty="0"/>
              <a:t>Step 4: Compute the expected time (average) , which is the sum of time for each case weighted by its probability </a:t>
            </a:r>
          </a:p>
        </p:txBody>
      </p:sp>
    </p:spTree>
    <p:extLst>
      <p:ext uri="{BB962C8B-B14F-4D97-AF65-F5344CB8AC3E}">
        <p14:creationId xmlns:p14="http://schemas.microsoft.com/office/powerpoint/2010/main" val="19198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457EC-C0F4-483A-A4BE-C74FC1D57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201F4-430A-46FA-8BAA-04BFC5C416B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For probabilistic analysis</a:t>
            </a:r>
          </a:p>
          <a:p>
            <a:pPr lvl="1"/>
            <a:r>
              <a:rPr lang="en-US" sz="2000" dirty="0"/>
              <a:t>An input probabilistic distribution input model </a:t>
            </a:r>
            <a:r>
              <a:rPr lang="en-US" sz="2000" b="1" dirty="0">
                <a:solidFill>
                  <a:srgbClr val="700000"/>
                </a:solidFill>
              </a:rPr>
              <a:t>has to be assumed</a:t>
            </a:r>
            <a:r>
              <a:rPr lang="en-US" sz="2000" dirty="0"/>
              <a:t>! </a:t>
            </a:r>
          </a:p>
          <a:p>
            <a:pPr lvl="1"/>
            <a:r>
              <a:rPr lang="en-US" sz="2000" dirty="0"/>
              <a:t>For a fixed input, the running time is fixed. </a:t>
            </a:r>
          </a:p>
          <a:p>
            <a:pPr lvl="1"/>
            <a:r>
              <a:rPr lang="en-US" sz="2000" dirty="0"/>
              <a:t>The average / expected time complexity is for if we consider running it for a range of inputs, what the average behavior is.</a:t>
            </a:r>
          </a:p>
          <a:p>
            <a:endParaRPr lang="en-US" sz="2400" dirty="0"/>
          </a:p>
          <a:p>
            <a:r>
              <a:rPr lang="en-US" sz="2400" dirty="0"/>
              <a:t>Randomized algorithm</a:t>
            </a:r>
          </a:p>
          <a:p>
            <a:pPr lvl="1"/>
            <a:r>
              <a:rPr lang="en-US" sz="2000" dirty="0"/>
              <a:t>No assumption in input distribution! </a:t>
            </a:r>
          </a:p>
          <a:p>
            <a:pPr lvl="1"/>
            <a:r>
              <a:rPr lang="en-US" sz="2000" dirty="0"/>
              <a:t>Randomness is added in the algorithm</a:t>
            </a:r>
          </a:p>
          <a:p>
            <a:pPr lvl="2"/>
            <a:r>
              <a:rPr lang="en-US" dirty="0"/>
              <a:t>For a fixed input, the running time is </a:t>
            </a:r>
            <a:r>
              <a:rPr lang="en-US" b="1" dirty="0">
                <a:solidFill>
                  <a:srgbClr val="700000"/>
                </a:solidFill>
              </a:rPr>
              <a:t>NOT</a:t>
            </a:r>
            <a:r>
              <a:rPr lang="en-US" dirty="0"/>
              <a:t> fixed. </a:t>
            </a:r>
          </a:p>
          <a:p>
            <a:pPr lvl="2"/>
            <a:r>
              <a:rPr lang="en-US" dirty="0"/>
              <a:t>The expected time is what we can expect when we run the algorithm on </a:t>
            </a:r>
            <a:r>
              <a:rPr lang="en-US" b="1" dirty="0">
                <a:solidFill>
                  <a:srgbClr val="700000"/>
                </a:solidFill>
              </a:rPr>
              <a:t>any single </a:t>
            </a:r>
            <a:r>
              <a:rPr lang="en-US" dirty="0">
                <a:solidFill>
                  <a:srgbClr val="700000"/>
                </a:solidFill>
              </a:rPr>
              <a:t>input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45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YUSU@WQEIJCNFUVWXY5M7" val="3343"/>
  <p:tag name="FIRSTYUSU@YOW8PJOFUVWXY5L9" val="3347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20415</TotalTime>
  <Words>1326</Words>
  <Application>Microsoft Office PowerPoint</Application>
  <PresentationFormat>Widescreen</PresentationFormat>
  <Paragraphs>208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FiraMono-Regular-Identity-H</vt:lpstr>
      <vt:lpstr>Calibri</vt:lpstr>
      <vt:lpstr>Bookman Old Style</vt:lpstr>
      <vt:lpstr>Wingdings 3</vt:lpstr>
      <vt:lpstr>Gill Sans MT</vt:lpstr>
      <vt:lpstr>Cambria Math</vt:lpstr>
      <vt:lpstr>Wingdings</vt:lpstr>
      <vt:lpstr>Calibri Light</vt:lpstr>
      <vt:lpstr>FiraMono-Medium-Identity-H</vt:lpstr>
      <vt:lpstr>Arial</vt:lpstr>
      <vt:lpstr>Origin</vt:lpstr>
      <vt:lpstr>1_Custom Design</vt:lpstr>
      <vt:lpstr>Custom Design</vt:lpstr>
      <vt:lpstr>DSC40B: Theoretical Foundations of Data Science II </vt:lpstr>
      <vt:lpstr>Part A: Probabilistic analysis vs randomized algorithms</vt:lpstr>
      <vt:lpstr>Previously</vt:lpstr>
      <vt:lpstr>Expected Analysis</vt:lpstr>
      <vt:lpstr>A simple example</vt:lpstr>
      <vt:lpstr>Expected Running Time </vt:lpstr>
      <vt:lpstr>Linear-search algorithm </vt:lpstr>
      <vt:lpstr>Strategy for finding Average Case </vt:lpstr>
      <vt:lpstr>Remark</vt:lpstr>
      <vt:lpstr>Part B: Analyzing randomized algorithms</vt:lpstr>
      <vt:lpstr>Randomized linear search example</vt:lpstr>
      <vt:lpstr>Strategy for finding Expected Case for Randomized Alg</vt:lpstr>
      <vt:lpstr>Review of Expectation</vt:lpstr>
      <vt:lpstr>Typical type of randomness</vt:lpstr>
      <vt:lpstr>Use of linearity of expectation</vt:lpstr>
      <vt:lpstr>Use of Conditional expectation</vt:lpstr>
      <vt:lpstr>Randomized example 1</vt:lpstr>
      <vt:lpstr>Running time analysis</vt:lpstr>
      <vt:lpstr>Randomized example 2</vt:lpstr>
      <vt:lpstr>Running time analysis</vt:lpstr>
      <vt:lpstr>Expected analysis</vt:lpstr>
      <vt:lpstr>Part C:  Lower bound theory</vt:lpstr>
      <vt:lpstr>Problems and algorithms</vt:lpstr>
      <vt:lpstr>Lower Bound</vt:lpstr>
      <vt:lpstr>A simple example</vt:lpstr>
      <vt:lpstr>Tight Lower bound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wang, yusu</dc:creator>
  <cp:lastModifiedBy>enid wang</cp:lastModifiedBy>
  <cp:revision>1275</cp:revision>
  <dcterms:created xsi:type="dcterms:W3CDTF">2006-08-16T00:00:00Z</dcterms:created>
  <dcterms:modified xsi:type="dcterms:W3CDTF">2025-01-16T00:35:14Z</dcterms:modified>
</cp:coreProperties>
</file>