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81" r:id="rId2"/>
    <p:sldMasterId id="2147483668" r:id="rId3"/>
  </p:sldMasterIdLst>
  <p:notesMasterIdLst>
    <p:notesMasterId r:id="rId71"/>
  </p:notesMasterIdLst>
  <p:sldIdLst>
    <p:sldId id="256" r:id="rId4"/>
    <p:sldId id="853" r:id="rId5"/>
    <p:sldId id="785" r:id="rId6"/>
    <p:sldId id="812" r:id="rId7"/>
    <p:sldId id="813" r:id="rId8"/>
    <p:sldId id="817" r:id="rId9"/>
    <p:sldId id="814" r:id="rId10"/>
    <p:sldId id="854" r:id="rId11"/>
    <p:sldId id="859" r:id="rId12"/>
    <p:sldId id="860" r:id="rId13"/>
    <p:sldId id="862" r:id="rId14"/>
    <p:sldId id="815" r:id="rId15"/>
    <p:sldId id="864" r:id="rId16"/>
    <p:sldId id="865" r:id="rId17"/>
    <p:sldId id="866" r:id="rId18"/>
    <p:sldId id="855" r:id="rId19"/>
    <p:sldId id="868" r:id="rId20"/>
    <p:sldId id="869" r:id="rId21"/>
    <p:sldId id="870" r:id="rId22"/>
    <p:sldId id="871" r:id="rId23"/>
    <p:sldId id="872" r:id="rId24"/>
    <p:sldId id="867" r:id="rId25"/>
    <p:sldId id="818" r:id="rId26"/>
    <p:sldId id="874" r:id="rId27"/>
    <p:sldId id="875" r:id="rId28"/>
    <p:sldId id="876" r:id="rId29"/>
    <p:sldId id="877" r:id="rId30"/>
    <p:sldId id="873" r:id="rId31"/>
    <p:sldId id="856" r:id="rId32"/>
    <p:sldId id="878" r:id="rId33"/>
    <p:sldId id="857" r:id="rId34"/>
    <p:sldId id="858" r:id="rId35"/>
    <p:sldId id="879" r:id="rId36"/>
    <p:sldId id="819" r:id="rId37"/>
    <p:sldId id="820" r:id="rId38"/>
    <p:sldId id="821" r:id="rId39"/>
    <p:sldId id="822" r:id="rId40"/>
    <p:sldId id="811" r:id="rId41"/>
    <p:sldId id="847" r:id="rId42"/>
    <p:sldId id="850" r:id="rId43"/>
    <p:sldId id="852" r:id="rId44"/>
    <p:sldId id="851" r:id="rId45"/>
    <p:sldId id="848" r:id="rId46"/>
    <p:sldId id="849" r:id="rId47"/>
    <p:sldId id="823" r:id="rId48"/>
    <p:sldId id="824" r:id="rId49"/>
    <p:sldId id="832" r:id="rId50"/>
    <p:sldId id="826" r:id="rId51"/>
    <p:sldId id="827" r:id="rId52"/>
    <p:sldId id="828" r:id="rId53"/>
    <p:sldId id="829" r:id="rId54"/>
    <p:sldId id="830" r:id="rId55"/>
    <p:sldId id="831" r:id="rId56"/>
    <p:sldId id="833" r:id="rId57"/>
    <p:sldId id="834" r:id="rId58"/>
    <p:sldId id="835" r:id="rId59"/>
    <p:sldId id="836" r:id="rId60"/>
    <p:sldId id="838" r:id="rId61"/>
    <p:sldId id="837" r:id="rId62"/>
    <p:sldId id="839" r:id="rId63"/>
    <p:sldId id="840" r:id="rId64"/>
    <p:sldId id="841" r:id="rId65"/>
    <p:sldId id="843" r:id="rId66"/>
    <p:sldId id="842" r:id="rId67"/>
    <p:sldId id="844" r:id="rId68"/>
    <p:sldId id="779" r:id="rId69"/>
    <p:sldId id="845" r:id="rId70"/>
  </p:sldIdLst>
  <p:sldSz cx="12192000" cy="6858000"/>
  <p:notesSz cx="6858000" cy="9144000"/>
  <p:embeddedFontLst>
    <p:embeddedFont>
      <p:font typeface="Arial Narrow" panose="020B0606020202030204" pitchFamily="34" charset="0"/>
      <p:regular r:id="rId72"/>
      <p:bold r:id="rId73"/>
      <p:italic r:id="rId74"/>
      <p:boldItalic r:id="rId75"/>
    </p:embeddedFont>
    <p:embeddedFont>
      <p:font typeface="Bookman Old Style" panose="02050604050505020204" pitchFamily="18" charset="0"/>
      <p:regular r:id="rId76"/>
      <p:bold r:id="rId77"/>
      <p:italic r:id="rId78"/>
      <p:boldItalic r:id="rId79"/>
    </p:embeddedFont>
    <p:embeddedFont>
      <p:font typeface="Cambria Math" panose="02040503050406030204" pitchFamily="18" charset="0"/>
      <p:regular r:id="rId80"/>
    </p:embeddedFont>
    <p:embeddedFont>
      <p:font typeface="Gill Sans MT" panose="020B0502020104020203" pitchFamily="34" charset="0"/>
      <p:regular r:id="rId81"/>
      <p:bold r:id="rId82"/>
      <p:italic r:id="rId83"/>
      <p:boldItalic r:id="rId84"/>
    </p:embeddedFont>
    <p:embeddedFont>
      <p:font typeface="Wingdings 3" panose="05040102010807070707" pitchFamily="18" charset="2"/>
      <p:regular r:id="rId85"/>
    </p:embeddedFont>
  </p:embeddedFontLst>
  <p:custDataLst>
    <p:tags r:id="rId8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0B0E8F"/>
    <a:srgbClr val="006600"/>
    <a:srgbClr val="0E12BE"/>
    <a:srgbClr val="FF9900"/>
    <a:srgbClr val="FFFFCC"/>
    <a:srgbClr val="46464C"/>
    <a:srgbClr val="6E7792"/>
    <a:srgbClr val="1F0C64"/>
    <a:srgbClr val="9FA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0" autoAdjust="0"/>
    <p:restoredTop sz="90909" autoAdjust="0"/>
  </p:normalViewPr>
  <p:slideViewPr>
    <p:cSldViewPr>
      <p:cViewPr varScale="1">
        <p:scale>
          <a:sx n="111" d="100"/>
          <a:sy n="111" d="100"/>
        </p:scale>
        <p:origin x="2726" y="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font" Target="fonts/font13.fntdata"/><Relationship Id="rId89" Type="http://schemas.openxmlformats.org/officeDocument/2006/relationships/theme" Target="theme/theme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5" Type="http://schemas.openxmlformats.org/officeDocument/2006/relationships/slide" Target="slides/slide2.xml"/><Relationship Id="rId90" Type="http://schemas.openxmlformats.org/officeDocument/2006/relationships/tableStyles" Target="tableStyles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font" Target="fonts/font6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font" Target="fonts/font4.fntdata"/><Relationship Id="rId83" Type="http://schemas.openxmlformats.org/officeDocument/2006/relationships/font" Target="fonts/font12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Relationship Id="rId86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font" Target="fonts/font5.fntdata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presProps" Target="presProps.xml"/><Relationship Id="rId61" Type="http://schemas.openxmlformats.org/officeDocument/2006/relationships/slide" Target="slides/slide58.xml"/><Relationship Id="rId82" Type="http://schemas.openxmlformats.org/officeDocument/2006/relationships/font" Target="fonts/font11.fntdata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45A928-D252-4E73-BA6C-5EBB50EA9974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926EA-2410-44E1-B457-BBA54A16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5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07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many ways to compute this. We will see other solutions later.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22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Arithmetic sum </a:t>
            </a:r>
          </a:p>
          <a:p>
            <a:r>
              <a:rPr lang="en-US" dirty="0"/>
              <a:t>We could have also analyzed this in another way –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9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275B6-9217-BA55-26A3-E1D432987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10A0E1-637C-6394-4239-647B74B0A9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CDCA78-FB4F-6037-40B3-194A8DDFC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Arithmetic sum </a:t>
            </a:r>
          </a:p>
          <a:p>
            <a:r>
              <a:rPr lang="en-US" dirty="0"/>
              <a:t>We could have also analyzed this in another way –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C16F8-0202-4A82-6893-54B775BC1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68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07950-B25A-92F2-BC1C-76A5B6E51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C2B469-0C38-32E1-0CE6-1B7A3C4EDA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97E2A3-EE8A-E99C-2417-1FA7610D3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Arithmetic sum </a:t>
            </a:r>
          </a:p>
          <a:p>
            <a:r>
              <a:rPr lang="en-US" dirty="0"/>
              <a:t>We could have also analyzed this in another way –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56B89-5BC4-9409-4DB6-FC9413CF72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87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636F1-9E53-A16B-F8A5-79F24593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50E8F0-284A-7291-7847-48F1027ACE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AE51C8-16F1-CFF8-8D2D-2A0932A9F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Arithmetic sum </a:t>
            </a:r>
          </a:p>
          <a:p>
            <a:r>
              <a:rPr lang="en-US" dirty="0"/>
              <a:t>We could have also analyzed this in another way –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37F1E-802E-90D3-E24C-AABD9032A4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83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E89B0-C4CF-AC7C-08FF-25AE3242A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694038-3D55-AFF4-6AA9-EE68B85E94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547BAD-2667-027D-F352-F3564FF43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Arithmetic sum </a:t>
            </a:r>
          </a:p>
          <a:p>
            <a:r>
              <a:rPr lang="en-US" dirty="0"/>
              <a:t>We could have also analyzed this in another way –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2B8B1-3B01-7750-FC9A-36DC1AEF27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58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FB0B8-9BA7-4E96-6350-EED30FD58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37E981-5C54-2A1A-4727-BD2DC5EB5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EA5F79-8687-EC24-B495-B2F2541B8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Arithmetic sum </a:t>
            </a:r>
          </a:p>
          <a:p>
            <a:r>
              <a:rPr lang="en-US" dirty="0"/>
              <a:t>We could have also analyzed this in another way –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C1BB7-3B5A-448B-678D-FA686EE35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16C4EF9-5865-4A6A-9380-B94D95EDFBB1}" type="datetime1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774B-0244-43AE-81AE-949E2AED0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8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8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D4EC-B919-4B7F-AD2C-08A3936481C2}" type="datetime1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FA5E-D537-4A8C-B688-12FAF7CC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2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7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8A1A-418A-4889-8466-7277E8543661}" type="datetime1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1084-9ADD-481F-8E3A-A4A104A1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207B-C772-46C0-AF6B-C696C628ECD6}" type="datetime1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823A-D158-4554-9F4D-D1401680E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0D1A-9AF0-4373-9C19-31BA056F18D0}" type="datetime1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2858-B2E8-4CEF-AB5E-E0718287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EBB1-9625-48F6-B3A4-11D228BFD397}" type="datetime1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8101-5309-4DFF-AB2A-546F31B4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5152B-B4E1-457A-BC5F-3AB91570D542}" type="datetime1">
              <a:rPr lang="en-US" smtClean="0"/>
              <a:pPr>
                <a:defRPr/>
              </a:pPr>
              <a:t>1/7/2025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BEE41-09A9-4372-AA29-C508F4A53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95152B-B4E1-457A-BC5F-3AB91570D542}" type="datetime1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DBEE41-09A9-4372-AA29-C508F4A5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246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80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D500-1223-4445-9EB2-2C72C770F9E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8.png"/><Relationship Id="rId4" Type="http://schemas.openxmlformats.org/officeDocument/2006/relationships/image" Target="../media/image4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47800"/>
            <a:ext cx="7467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743200" y="1823484"/>
            <a:ext cx="6858000" cy="12954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DSC40B: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Theoretical Foundations of Data Science II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962400"/>
            <a:ext cx="6858000" cy="1885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Lecture 2:   </a:t>
            </a:r>
            <a:r>
              <a:rPr lang="en-US" sz="2800" i="1" dirty="0"/>
              <a:t>Nested loops and asymptotic time complexity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6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Instructor: Yusu Wang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1447800"/>
            <a:ext cx="3048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A4946-FA31-4670-B69E-5521FC17A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C490-1375-0987-C4A7-DDBE1B32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Caution!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A5D454-33DB-7EB7-7606-7311AF5025A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810000"/>
              </a:xfrm>
            </p:spPr>
            <p:txBody>
              <a:bodyPr/>
              <a:lstStyle/>
              <a:p>
                <a:r>
                  <a:rPr lang="en-US" dirty="0"/>
                  <a:t>Not all nested loop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A5D454-33DB-7EB7-7606-7311AF5025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810000"/>
              </a:xfrm>
              <a:blipFill>
                <a:blip r:embed="rId2"/>
                <a:stretch>
                  <a:fillRect l="-571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08ADF26-2250-DC48-0CFE-534AA87320C8}"/>
              </a:ext>
            </a:extLst>
          </p:cNvPr>
          <p:cNvSpPr txBox="1"/>
          <p:nvPr/>
        </p:nvSpPr>
        <p:spPr>
          <a:xfrm>
            <a:off x="2209800" y="1722621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foo_1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n, n+10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1666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CBC79-899C-B3C4-CF8D-B00575CB7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D16BA-7978-D29F-45E9-BDE5D6B2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Caution!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419B94-717D-00A3-C04F-0D191E9C673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810000"/>
              </a:xfrm>
            </p:spPr>
            <p:txBody>
              <a:bodyPr/>
              <a:lstStyle/>
              <a:p>
                <a:r>
                  <a:rPr lang="en-US" dirty="0"/>
                  <a:t>Not all nested loop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419B94-717D-00A3-C04F-0D191E9C67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810000"/>
              </a:xfrm>
              <a:blipFill>
                <a:blip r:embed="rId2"/>
                <a:stretch>
                  <a:fillRect l="-571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8B98041-D956-F1CD-781D-70EBD573FE79}"/>
              </a:ext>
            </a:extLst>
          </p:cNvPr>
          <p:cNvSpPr txBox="1"/>
          <p:nvPr/>
        </p:nvSpPr>
        <p:spPr>
          <a:xfrm>
            <a:off x="2209800" y="1722621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foo_1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n, n+10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BA67768-5886-8317-B085-6CA23447908C}"/>
                  </a:ext>
                </a:extLst>
              </p:cNvPr>
              <p:cNvSpPr/>
              <p:nvPr/>
            </p:nvSpPr>
            <p:spPr>
              <a:xfrm>
                <a:off x="7010400" y="2012151"/>
                <a:ext cx="2133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BA67768-5886-8317-B085-6CA234479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012151"/>
                <a:ext cx="2133600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3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51D7-4D93-4ADB-9066-1D68FCFC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Caution!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39B098-47A4-4DBE-8305-DE6C2332087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810000"/>
              </a:xfrm>
            </p:spPr>
            <p:txBody>
              <a:bodyPr/>
              <a:lstStyle/>
              <a:p>
                <a:r>
                  <a:rPr lang="en-US" dirty="0"/>
                  <a:t>Not all nested loop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39B098-47A4-4DBE-8305-DE6C233208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810000"/>
              </a:xfrm>
              <a:blipFill>
                <a:blip r:embed="rId2"/>
                <a:stretch>
                  <a:fillRect l="-571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BFEA240-5E78-4B7F-861E-2BCEB7D4FF0E}"/>
              </a:ext>
            </a:extLst>
          </p:cNvPr>
          <p:cNvSpPr txBox="1"/>
          <p:nvPr/>
        </p:nvSpPr>
        <p:spPr>
          <a:xfrm>
            <a:off x="2209800" y="1722621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foo_1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n, n+10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0D5712-B9BD-4D92-9372-E379710CBC3B}"/>
              </a:ext>
            </a:extLst>
          </p:cNvPr>
          <p:cNvSpPr txBox="1"/>
          <p:nvPr/>
        </p:nvSpPr>
        <p:spPr>
          <a:xfrm>
            <a:off x="2209800" y="3429000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foo_2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n, 2n-10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73D05D-2578-417C-BD40-89B6E02A088E}"/>
                  </a:ext>
                </a:extLst>
              </p:cNvPr>
              <p:cNvSpPr/>
              <p:nvPr/>
            </p:nvSpPr>
            <p:spPr>
              <a:xfrm>
                <a:off x="7010400" y="2012151"/>
                <a:ext cx="2133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73D05D-2578-417C-BD40-89B6E02A08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012151"/>
                <a:ext cx="2133600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175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0364E-E895-AA7E-F144-07D41D26A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0691B-5CAD-FAD3-8DD4-32177642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Caution!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86972C-81B1-4900-97C5-EE54A8FB02F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810000"/>
              </a:xfrm>
            </p:spPr>
            <p:txBody>
              <a:bodyPr/>
              <a:lstStyle/>
              <a:p>
                <a:r>
                  <a:rPr lang="en-US" dirty="0"/>
                  <a:t>Not all nested loop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86972C-81B1-4900-97C5-EE54A8FB02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810000"/>
              </a:xfrm>
              <a:blipFill>
                <a:blip r:embed="rId2"/>
                <a:stretch>
                  <a:fillRect l="-571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9E07273-D592-D28D-FA96-11209C28960B}"/>
              </a:ext>
            </a:extLst>
          </p:cNvPr>
          <p:cNvSpPr txBox="1"/>
          <p:nvPr/>
        </p:nvSpPr>
        <p:spPr>
          <a:xfrm>
            <a:off x="2209800" y="1722621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foo_1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n, n+10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3D8451-5CE4-D61C-2552-7610F7A69B23}"/>
              </a:ext>
            </a:extLst>
          </p:cNvPr>
          <p:cNvSpPr txBox="1"/>
          <p:nvPr/>
        </p:nvSpPr>
        <p:spPr>
          <a:xfrm>
            <a:off x="2209800" y="3429000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foo_2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n, 2n-10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7A19486-F044-F8B8-0173-3A2D9EA82E12}"/>
                  </a:ext>
                </a:extLst>
              </p:cNvPr>
              <p:cNvSpPr/>
              <p:nvPr/>
            </p:nvSpPr>
            <p:spPr>
              <a:xfrm>
                <a:off x="7010400" y="2012151"/>
                <a:ext cx="2133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7A19486-F044-F8B8-0173-3A2D9EA82E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012151"/>
                <a:ext cx="2133600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3477E7-F02B-477E-AC52-AACCB2704336}"/>
                  </a:ext>
                </a:extLst>
              </p:cNvPr>
              <p:cNvSpPr/>
              <p:nvPr/>
            </p:nvSpPr>
            <p:spPr>
              <a:xfrm>
                <a:off x="7013028" y="3663846"/>
                <a:ext cx="2133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3477E7-F02B-477E-AC52-AACCB2704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028" y="3663846"/>
                <a:ext cx="2133600" cy="990600"/>
              </a:xfrm>
              <a:prstGeom prst="rect">
                <a:avLst/>
              </a:prstGeom>
              <a:blipFill>
                <a:blip r:embed="rId4"/>
                <a:stretch>
                  <a:fillRect l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016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7DAC2-828C-2EEE-C111-CA42ACD10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7031-7B41-361C-A63E-5E340F3C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Caution!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6B769D-9A2C-4293-59CB-2F089E4C5D6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810000"/>
              </a:xfrm>
            </p:spPr>
            <p:txBody>
              <a:bodyPr/>
              <a:lstStyle/>
              <a:p>
                <a:r>
                  <a:rPr lang="en-US" dirty="0"/>
                  <a:t>Not all nested loop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6B769D-9A2C-4293-59CB-2F089E4C5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810000"/>
              </a:xfrm>
              <a:blipFill>
                <a:blip r:embed="rId2"/>
                <a:stretch>
                  <a:fillRect l="-571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C8FC99F-8D47-FA4A-FB65-032563F4E9A9}"/>
              </a:ext>
            </a:extLst>
          </p:cNvPr>
          <p:cNvSpPr txBox="1"/>
          <p:nvPr/>
        </p:nvSpPr>
        <p:spPr>
          <a:xfrm>
            <a:off x="2209800" y="1722621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foo_1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n, n+10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881EAD-5F4B-88FD-C559-0DE06A6C8C49}"/>
              </a:ext>
            </a:extLst>
          </p:cNvPr>
          <p:cNvSpPr txBox="1"/>
          <p:nvPr/>
        </p:nvSpPr>
        <p:spPr>
          <a:xfrm>
            <a:off x="2209800" y="3429000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foo_2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n, 2n-10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4253878-CC8B-EE63-4B54-68852AA1D944}"/>
                  </a:ext>
                </a:extLst>
              </p:cNvPr>
              <p:cNvSpPr/>
              <p:nvPr/>
            </p:nvSpPr>
            <p:spPr>
              <a:xfrm>
                <a:off x="7010400" y="2012151"/>
                <a:ext cx="2133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4253878-CC8B-EE63-4B54-68852AA1D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012151"/>
                <a:ext cx="2133600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4883A04-AD1A-5E38-92A5-577A6ABA49DE}"/>
                  </a:ext>
                </a:extLst>
              </p:cNvPr>
              <p:cNvSpPr/>
              <p:nvPr/>
            </p:nvSpPr>
            <p:spPr>
              <a:xfrm>
                <a:off x="7013028" y="3663846"/>
                <a:ext cx="2133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4883A04-AD1A-5E38-92A5-577A6ABA49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028" y="3663846"/>
                <a:ext cx="2133600" cy="990600"/>
              </a:xfrm>
              <a:prstGeom prst="rect">
                <a:avLst/>
              </a:prstGeom>
              <a:blipFill>
                <a:blip r:embed="rId4"/>
                <a:stretch>
                  <a:fillRect l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F5C285B-F7A0-88FB-C3FB-D50C95E23738}"/>
              </a:ext>
            </a:extLst>
          </p:cNvPr>
          <p:cNvSpPr txBox="1"/>
          <p:nvPr/>
        </p:nvSpPr>
        <p:spPr>
          <a:xfrm>
            <a:off x="2186848" y="5165919"/>
            <a:ext cx="5280752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foo_3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pt-BR" dirty="0"/>
              <a:t>3*n**3 + 5*n**2 - 100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200" dirty="0">
                <a:latin typeface="FiraMono-Regular-Identity-H"/>
              </a:rPr>
              <a:t>n**5, n**6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9194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771C7-8333-A23C-D1ED-1030225E8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FC3B2-5E52-6C8B-9820-AB1D9C19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Caution!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FF90BA-D3E3-1CB1-762E-44AF6AA9F5B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810000"/>
              </a:xfrm>
            </p:spPr>
            <p:txBody>
              <a:bodyPr/>
              <a:lstStyle/>
              <a:p>
                <a:r>
                  <a:rPr lang="en-US" dirty="0"/>
                  <a:t>Not all nested loop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FF90BA-D3E3-1CB1-762E-44AF6AA9F5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810000"/>
              </a:xfrm>
              <a:blipFill>
                <a:blip r:embed="rId2"/>
                <a:stretch>
                  <a:fillRect l="-571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3F6576D-3C64-0CF8-D9CD-1E473108CEBE}"/>
              </a:ext>
            </a:extLst>
          </p:cNvPr>
          <p:cNvSpPr txBox="1"/>
          <p:nvPr/>
        </p:nvSpPr>
        <p:spPr>
          <a:xfrm>
            <a:off x="2209800" y="1722621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foo_1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n, n+10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B86F5-EB33-2EFC-51FB-F340BDFFF034}"/>
              </a:ext>
            </a:extLst>
          </p:cNvPr>
          <p:cNvSpPr txBox="1"/>
          <p:nvPr/>
        </p:nvSpPr>
        <p:spPr>
          <a:xfrm>
            <a:off x="2209800" y="3429000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foo_2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n, 2n-10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CF73A4F-E693-F020-0ADF-A326AEA514C9}"/>
                  </a:ext>
                </a:extLst>
              </p:cNvPr>
              <p:cNvSpPr/>
              <p:nvPr/>
            </p:nvSpPr>
            <p:spPr>
              <a:xfrm>
                <a:off x="7010400" y="2012151"/>
                <a:ext cx="2133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CF73A4F-E693-F020-0ADF-A326AEA514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012151"/>
                <a:ext cx="2133600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5067F22-DB20-ACE4-570C-82451F92D291}"/>
                  </a:ext>
                </a:extLst>
              </p:cNvPr>
              <p:cNvSpPr/>
              <p:nvPr/>
            </p:nvSpPr>
            <p:spPr>
              <a:xfrm>
                <a:off x="7013028" y="3663846"/>
                <a:ext cx="2133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5067F22-DB20-ACE4-570C-82451F92D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028" y="3663846"/>
                <a:ext cx="2133600" cy="990600"/>
              </a:xfrm>
              <a:prstGeom prst="rect">
                <a:avLst/>
              </a:prstGeom>
              <a:blipFill>
                <a:blip r:embed="rId4"/>
                <a:stretch>
                  <a:fillRect l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7E8B387-1B5B-3943-0532-51CCFDB6E194}"/>
              </a:ext>
            </a:extLst>
          </p:cNvPr>
          <p:cNvSpPr txBox="1"/>
          <p:nvPr/>
        </p:nvSpPr>
        <p:spPr>
          <a:xfrm>
            <a:off x="2186848" y="5165919"/>
            <a:ext cx="5280752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foo_3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pt-BR" dirty="0"/>
              <a:t>3*n**3 + 5*n**2 - 100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200" dirty="0">
                <a:latin typeface="FiraMono-Regular-Identity-H"/>
              </a:rPr>
              <a:t>n**5, n**6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EC96CD-9808-2BA9-C0E4-924AACCB1FD0}"/>
                  </a:ext>
                </a:extLst>
              </p:cNvPr>
              <p:cNvSpPr/>
              <p:nvPr/>
            </p:nvSpPr>
            <p:spPr>
              <a:xfrm>
                <a:off x="8458200" y="5312262"/>
                <a:ext cx="2133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EC96CD-9808-2BA9-C0E4-924AACCB1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5312262"/>
                <a:ext cx="2133600" cy="990600"/>
              </a:xfrm>
              <a:prstGeom prst="rect">
                <a:avLst/>
              </a:prstGeom>
              <a:blipFill>
                <a:blip r:embed="rId5"/>
                <a:stretch>
                  <a:fillRect l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3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DB23-F538-4028-B874-D09B5A5C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D7467-5DF9-4B8C-A30E-74B383FC190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</p:spPr>
            <p:txBody>
              <a:bodyPr/>
              <a:lstStyle/>
              <a:p>
                <a:r>
                  <a:rPr lang="en-US" sz="2400" dirty="0"/>
                  <a:t>Alex is given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sticks.  He needs to design an algorithm to compute the tallest pole he can make by stacking two sticks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lvl="8"/>
                <a:endParaRPr lang="en-US" sz="1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D7467-5DF9-4B8C-A30E-74B383FC19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  <a:blipFill>
                <a:blip r:embed="rId2"/>
                <a:stretch>
                  <a:fillRect l="-452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606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B56A8-633C-A4A1-B49B-927AC3C5E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14778-BE46-3B87-93A7-39877BBC1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DFADD0-438A-52C8-66A0-CB04D4596CF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</p:spPr>
            <p:txBody>
              <a:bodyPr/>
              <a:lstStyle/>
              <a:p>
                <a:r>
                  <a:rPr lang="en-US" sz="2400" dirty="0"/>
                  <a:t>Alex is given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sticks.  He needs to design an algorithm to compute the tallest pole he can make by stacking two sticks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lvl="8"/>
                <a:endParaRPr lang="en-US" sz="1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DFADD0-438A-52C8-66A0-CB04D4596C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  <a:blipFill>
                <a:blip r:embed="rId2"/>
                <a:stretch>
                  <a:fillRect l="-452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12C0DD4-7A13-D56E-5FFF-A7D93F51C3E4}"/>
              </a:ext>
            </a:extLst>
          </p:cNvPr>
          <p:cNvSpPr txBox="1"/>
          <p:nvPr/>
        </p:nvSpPr>
        <p:spPr>
          <a:xfrm>
            <a:off x="914400" y="2230766"/>
            <a:ext cx="4419600" cy="341632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tallest_pole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(heights):</a:t>
            </a:r>
          </a:p>
          <a:p>
            <a:r>
              <a:rPr lang="en-US" sz="2000" dirty="0">
                <a:latin typeface="FiraMono-Regular-Identity-H"/>
              </a:rPr>
              <a:t>1.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-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float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(</a:t>
            </a:r>
            <a:r>
              <a:rPr lang="en-US" sz="2400" dirty="0">
                <a:solidFill>
                  <a:srgbClr val="C00000"/>
                </a:solidFill>
                <a:latin typeface="FiraMono-Regular-Identity-H"/>
              </a:rPr>
              <a:t>‘inf’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</a:t>
            </a:r>
            <a:endParaRPr lang="en-US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2.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n = </a:t>
            </a:r>
            <a:r>
              <a:rPr lang="en-US" sz="2400" dirty="0" err="1">
                <a:solidFill>
                  <a:srgbClr val="008000"/>
                </a:solidFill>
                <a:latin typeface="FiraMono-Medium-Identity-H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</a:t>
            </a:r>
          </a:p>
          <a:p>
            <a:pPr algn="l"/>
            <a:r>
              <a:rPr lang="en-US" sz="2000" dirty="0">
                <a:latin typeface="FiraMono-Medium-Identity-H"/>
              </a:rPr>
              <a:t>3.</a:t>
            </a:r>
            <a:r>
              <a:rPr lang="en-US" sz="2400" dirty="0">
                <a:latin typeface="FiraMono-Medium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000" dirty="0">
                <a:latin typeface="FiraMono-Medium-Identity-H"/>
              </a:rPr>
              <a:t>4.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j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i+1, 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5.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h = heights[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 + heights[j]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6.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if </a:t>
            </a:r>
            <a:r>
              <a:rPr lang="en-US" sz="2400" dirty="0">
                <a:latin typeface="FiraMono-Medium-Identity-H"/>
              </a:rPr>
              <a:t>h &gt; </a:t>
            </a:r>
            <a:r>
              <a:rPr lang="en-US" sz="2400" dirty="0" err="1">
                <a:latin typeface="FiraMono-Medium-Identity-H"/>
              </a:rPr>
              <a:t>max_height</a:t>
            </a:r>
            <a:endParaRPr lang="en-US" sz="2400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7.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	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h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8.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endParaRPr lang="en-US" sz="2400" dirty="0">
              <a:solidFill>
                <a:srgbClr val="000000"/>
              </a:solidFill>
              <a:latin typeface="FiraMono-Regular-Identity-H"/>
            </a:endParaRPr>
          </a:p>
        </p:txBody>
      </p:sp>
    </p:spTree>
    <p:extLst>
      <p:ext uri="{BB962C8B-B14F-4D97-AF65-F5344CB8AC3E}">
        <p14:creationId xmlns:p14="http://schemas.microsoft.com/office/powerpoint/2010/main" val="4234271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BB87C-B395-8818-1229-EE34A89E5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FE9B5-1272-CCDD-AFC5-5D719A06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B54DD-F62D-B8E7-608B-6CBA0C8D93B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</p:spPr>
            <p:txBody>
              <a:bodyPr/>
              <a:lstStyle/>
              <a:p>
                <a:r>
                  <a:rPr lang="en-US" sz="2400" dirty="0"/>
                  <a:t>Alex is given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sticks.  He needs to design an algorithm to compute the tallest pole he can make by stacking two sticks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600" dirty="0"/>
              </a:p>
              <a:p>
                <a:r>
                  <a:rPr lang="en-US" sz="2400" dirty="0"/>
                  <a:t>How many times does line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5−7</m:t>
                    </m:r>
                  </m:oMath>
                </a14:m>
                <a:r>
                  <a:rPr lang="en-US" sz="2400" dirty="0"/>
                  <a:t> (inner body) run?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lvl="8"/>
                <a:endParaRPr lang="en-US" sz="1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B54DD-F62D-B8E7-608B-6CBA0C8D93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  <a:blipFill>
                <a:blip r:embed="rId2"/>
                <a:stretch>
                  <a:fillRect l="-452" t="-973" b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406B1CD-4D82-9C9E-C4E8-B1D437ACE53F}"/>
              </a:ext>
            </a:extLst>
          </p:cNvPr>
          <p:cNvSpPr txBox="1"/>
          <p:nvPr/>
        </p:nvSpPr>
        <p:spPr>
          <a:xfrm>
            <a:off x="914400" y="2230766"/>
            <a:ext cx="4419600" cy="341632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tallest_pole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(heights):</a:t>
            </a:r>
          </a:p>
          <a:p>
            <a:r>
              <a:rPr lang="en-US" sz="2000" dirty="0">
                <a:latin typeface="FiraMono-Regular-Identity-H"/>
              </a:rPr>
              <a:t>1.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-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float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(</a:t>
            </a:r>
            <a:r>
              <a:rPr lang="en-US" sz="2400" dirty="0">
                <a:solidFill>
                  <a:srgbClr val="C00000"/>
                </a:solidFill>
                <a:latin typeface="FiraMono-Regular-Identity-H"/>
              </a:rPr>
              <a:t>‘inf’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</a:t>
            </a:r>
            <a:endParaRPr lang="en-US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2.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n = </a:t>
            </a:r>
            <a:r>
              <a:rPr lang="en-US" sz="2400" dirty="0" err="1">
                <a:solidFill>
                  <a:srgbClr val="008000"/>
                </a:solidFill>
                <a:latin typeface="FiraMono-Medium-Identity-H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</a:t>
            </a:r>
          </a:p>
          <a:p>
            <a:pPr algn="l"/>
            <a:r>
              <a:rPr lang="en-US" sz="2000" dirty="0">
                <a:latin typeface="FiraMono-Medium-Identity-H"/>
              </a:rPr>
              <a:t>3.</a:t>
            </a:r>
            <a:r>
              <a:rPr lang="en-US" sz="2400" dirty="0">
                <a:latin typeface="FiraMono-Medium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000" dirty="0">
                <a:latin typeface="FiraMono-Medium-Identity-H"/>
              </a:rPr>
              <a:t>4.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j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i+1, 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5.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h = heights[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 + heights[j]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6.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if </a:t>
            </a:r>
            <a:r>
              <a:rPr lang="en-US" sz="2400" dirty="0">
                <a:latin typeface="FiraMono-Medium-Identity-H"/>
              </a:rPr>
              <a:t>h &gt; </a:t>
            </a:r>
            <a:r>
              <a:rPr lang="en-US" sz="2400" dirty="0" err="1">
                <a:latin typeface="FiraMono-Medium-Identity-H"/>
              </a:rPr>
              <a:t>max_height</a:t>
            </a:r>
            <a:endParaRPr lang="en-US" sz="2400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7.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	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h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8.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endParaRPr lang="en-US" sz="2400" dirty="0">
              <a:solidFill>
                <a:srgbClr val="000000"/>
              </a:solidFill>
              <a:latin typeface="FiraMono-Regular-Identity-H"/>
            </a:endParaRPr>
          </a:p>
        </p:txBody>
      </p:sp>
    </p:spTree>
    <p:extLst>
      <p:ext uri="{BB962C8B-B14F-4D97-AF65-F5344CB8AC3E}">
        <p14:creationId xmlns:p14="http://schemas.microsoft.com/office/powerpoint/2010/main" val="311734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2ABCC-E3B3-21C7-1975-A8CD9CFC2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F11B1-BA4B-4E32-F33E-BEB8EE17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795B26-CC7F-1CFF-FD88-79316835AC0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</p:spPr>
            <p:txBody>
              <a:bodyPr/>
              <a:lstStyle/>
              <a:p>
                <a:r>
                  <a:rPr lang="en-US" sz="2400" dirty="0"/>
                  <a:t>Alex is given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sticks.  He needs to design an algorithm to compute the tallest pole he can make by stacking two sticks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600" dirty="0"/>
              </a:p>
              <a:p>
                <a:r>
                  <a:rPr lang="en-US" sz="2400" dirty="0"/>
                  <a:t>How many times does line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5−7</m:t>
                    </m:r>
                  </m:oMath>
                </a14:m>
                <a:r>
                  <a:rPr lang="en-US" sz="2400" dirty="0"/>
                  <a:t> (inner body) run?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lvl="8"/>
                <a:endParaRPr lang="en-US" sz="1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795B26-CC7F-1CFF-FD88-79316835AC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  <a:blipFill>
                <a:blip r:embed="rId2"/>
                <a:stretch>
                  <a:fillRect l="-452" t="-973" b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BD743A3-272A-A3F8-9761-0F73C42C7C86}"/>
              </a:ext>
            </a:extLst>
          </p:cNvPr>
          <p:cNvSpPr txBox="1"/>
          <p:nvPr/>
        </p:nvSpPr>
        <p:spPr>
          <a:xfrm>
            <a:off x="914400" y="2230766"/>
            <a:ext cx="4419600" cy="341632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tallest_pole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(heights):</a:t>
            </a:r>
          </a:p>
          <a:p>
            <a:r>
              <a:rPr lang="en-US" sz="2000" dirty="0">
                <a:latin typeface="FiraMono-Regular-Identity-H"/>
              </a:rPr>
              <a:t>1.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-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float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(</a:t>
            </a:r>
            <a:r>
              <a:rPr lang="en-US" sz="2400" dirty="0">
                <a:solidFill>
                  <a:srgbClr val="C00000"/>
                </a:solidFill>
                <a:latin typeface="FiraMono-Regular-Identity-H"/>
              </a:rPr>
              <a:t>‘inf’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</a:t>
            </a:r>
            <a:endParaRPr lang="en-US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2.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n = </a:t>
            </a:r>
            <a:r>
              <a:rPr lang="en-US" sz="2400" dirty="0" err="1">
                <a:solidFill>
                  <a:srgbClr val="008000"/>
                </a:solidFill>
                <a:latin typeface="FiraMono-Medium-Identity-H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</a:t>
            </a:r>
          </a:p>
          <a:p>
            <a:pPr algn="l"/>
            <a:r>
              <a:rPr lang="en-US" sz="2000" dirty="0">
                <a:latin typeface="FiraMono-Medium-Identity-H"/>
              </a:rPr>
              <a:t>3.</a:t>
            </a:r>
            <a:r>
              <a:rPr lang="en-US" sz="2400" dirty="0">
                <a:latin typeface="FiraMono-Medium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000" dirty="0">
                <a:latin typeface="FiraMono-Medium-Identity-H"/>
              </a:rPr>
              <a:t>4.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j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i+1, 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5.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h = heights[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 + heights[j]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6.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if </a:t>
            </a:r>
            <a:r>
              <a:rPr lang="en-US" sz="2400" dirty="0">
                <a:latin typeface="FiraMono-Medium-Identity-H"/>
              </a:rPr>
              <a:t>h &gt; </a:t>
            </a:r>
            <a:r>
              <a:rPr lang="en-US" sz="2400" dirty="0" err="1">
                <a:latin typeface="FiraMono-Medium-Identity-H"/>
              </a:rPr>
              <a:t>max_height</a:t>
            </a:r>
            <a:endParaRPr lang="en-US" sz="2400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7.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	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h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8.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endParaRPr lang="en-US" sz="2400" dirty="0">
              <a:solidFill>
                <a:srgbClr val="000000"/>
              </a:solidFill>
              <a:latin typeface="FiraMono-Regular-Identity-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FED743-5ECB-7712-064C-E5613FBAA958}"/>
              </a:ext>
            </a:extLst>
          </p:cNvPr>
          <p:cNvSpPr txBox="1"/>
          <p:nvPr/>
        </p:nvSpPr>
        <p:spPr>
          <a:xfrm>
            <a:off x="6096000" y="2438401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iter.#1, inner body runs ____ times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BBDFE0-CF52-4815-3A38-45CED8B51F5B}"/>
              </a:ext>
            </a:extLst>
          </p:cNvPr>
          <p:cNvSpPr txBox="1"/>
          <p:nvPr/>
        </p:nvSpPr>
        <p:spPr>
          <a:xfrm>
            <a:off x="6096000" y="2792344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iter.#2, inner body runs ____ times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76DF28-CFFD-3B1B-D7CF-606943001492}"/>
              </a:ext>
            </a:extLst>
          </p:cNvPr>
          <p:cNvSpPr txBox="1"/>
          <p:nvPr/>
        </p:nvSpPr>
        <p:spPr>
          <a:xfrm>
            <a:off x="6088118" y="3151258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iter.#3, inner body runs ____ times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A4E7E3-A0AC-8DC3-0078-A95D1602E638}"/>
              </a:ext>
            </a:extLst>
          </p:cNvPr>
          <p:cNvSpPr txBox="1"/>
          <p:nvPr/>
        </p:nvSpPr>
        <p:spPr>
          <a:xfrm>
            <a:off x="6096000" y="3989458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</a:t>
            </a:r>
            <a:r>
              <a:rPr lang="en-US" sz="1700" dirty="0" err="1"/>
              <a:t>iter</a:t>
            </a:r>
            <a:r>
              <a:rPr lang="en-US" sz="1700" dirty="0"/>
              <a:t>.#n, inner body runs ____ times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4533C-40FE-C6DE-24F2-B8074610F9F8}"/>
              </a:ext>
            </a:extLst>
          </p:cNvPr>
          <p:cNvSpPr/>
          <p:nvPr/>
        </p:nvSpPr>
        <p:spPr>
          <a:xfrm>
            <a:off x="6934200" y="3505200"/>
            <a:ext cx="76200" cy="9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2E06C8-B179-08DB-3D65-D9CC5B55EB42}"/>
              </a:ext>
            </a:extLst>
          </p:cNvPr>
          <p:cNvSpPr/>
          <p:nvPr/>
        </p:nvSpPr>
        <p:spPr>
          <a:xfrm>
            <a:off x="6934200" y="3657600"/>
            <a:ext cx="76200" cy="9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30C40E-09B8-CA4D-D54E-A2F417ADFEC7}"/>
              </a:ext>
            </a:extLst>
          </p:cNvPr>
          <p:cNvSpPr/>
          <p:nvPr/>
        </p:nvSpPr>
        <p:spPr>
          <a:xfrm>
            <a:off x="6934200" y="3870838"/>
            <a:ext cx="76200" cy="9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9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9F79E-878E-C19D-7A3A-A5664E257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084586-4D0D-C21F-B795-4002FB6FFB6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Warm up: analyzing nested loops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notation 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084586-4D0D-C21F-B795-4002FB6FF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970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48FF5-88C5-22E4-B7FF-CD774B825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ECDA1-117D-C091-EACA-2132F824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6D45F5-DF73-C918-11D5-74B291194F0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</p:spPr>
            <p:txBody>
              <a:bodyPr/>
              <a:lstStyle/>
              <a:p>
                <a:r>
                  <a:rPr lang="en-US" sz="2400" dirty="0"/>
                  <a:t>Alex is given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sticks.  He needs to design an algorithm to compute the tallest pole he can make by stacking two sticks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600" dirty="0"/>
              </a:p>
              <a:p>
                <a:r>
                  <a:rPr lang="en-US" sz="2400" dirty="0"/>
                  <a:t>How many times does line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5−7</m:t>
                    </m:r>
                  </m:oMath>
                </a14:m>
                <a:r>
                  <a:rPr lang="en-US" sz="2400" dirty="0"/>
                  <a:t> (inner body) run?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lvl="8"/>
                <a:endParaRPr lang="en-US" sz="1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6D45F5-DF73-C918-11D5-74B291194F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  <a:blipFill>
                <a:blip r:embed="rId2"/>
                <a:stretch>
                  <a:fillRect l="-452" t="-973" b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1978FE1-F30B-5F89-CA16-81C2FA2F17D7}"/>
              </a:ext>
            </a:extLst>
          </p:cNvPr>
          <p:cNvSpPr txBox="1"/>
          <p:nvPr/>
        </p:nvSpPr>
        <p:spPr>
          <a:xfrm>
            <a:off x="914400" y="2230766"/>
            <a:ext cx="4419600" cy="341632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tallest_pole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(heights):</a:t>
            </a:r>
          </a:p>
          <a:p>
            <a:r>
              <a:rPr lang="en-US" sz="2000" dirty="0">
                <a:latin typeface="FiraMono-Regular-Identity-H"/>
              </a:rPr>
              <a:t>1.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-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float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(</a:t>
            </a:r>
            <a:r>
              <a:rPr lang="en-US" sz="2400" dirty="0">
                <a:solidFill>
                  <a:srgbClr val="C00000"/>
                </a:solidFill>
                <a:latin typeface="FiraMono-Regular-Identity-H"/>
              </a:rPr>
              <a:t>‘inf’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</a:t>
            </a:r>
            <a:endParaRPr lang="en-US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2.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n = </a:t>
            </a:r>
            <a:r>
              <a:rPr lang="en-US" sz="2400" dirty="0" err="1">
                <a:solidFill>
                  <a:srgbClr val="008000"/>
                </a:solidFill>
                <a:latin typeface="FiraMono-Medium-Identity-H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</a:t>
            </a:r>
          </a:p>
          <a:p>
            <a:pPr algn="l"/>
            <a:r>
              <a:rPr lang="en-US" sz="2000" dirty="0">
                <a:latin typeface="FiraMono-Medium-Identity-H"/>
              </a:rPr>
              <a:t>3.</a:t>
            </a:r>
            <a:r>
              <a:rPr lang="en-US" sz="2400" dirty="0">
                <a:latin typeface="FiraMono-Medium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000" dirty="0">
                <a:latin typeface="FiraMono-Medium-Identity-H"/>
              </a:rPr>
              <a:t>4.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j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i+1, 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5.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h = heights[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 + heights[j]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6.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if </a:t>
            </a:r>
            <a:r>
              <a:rPr lang="en-US" sz="2400" dirty="0">
                <a:latin typeface="FiraMono-Medium-Identity-H"/>
              </a:rPr>
              <a:t>h &gt; </a:t>
            </a:r>
            <a:r>
              <a:rPr lang="en-US" sz="2400" dirty="0" err="1">
                <a:latin typeface="FiraMono-Medium-Identity-H"/>
              </a:rPr>
              <a:t>max_height</a:t>
            </a:r>
            <a:endParaRPr lang="en-US" sz="2400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7.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	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h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8.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endParaRPr lang="en-US" sz="2400" dirty="0">
              <a:solidFill>
                <a:srgbClr val="000000"/>
              </a:solidFill>
              <a:latin typeface="FiraMono-Regular-Identity-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371C3-82E9-5251-77F7-E976EEB5775E}"/>
              </a:ext>
            </a:extLst>
          </p:cNvPr>
          <p:cNvSpPr txBox="1"/>
          <p:nvPr/>
        </p:nvSpPr>
        <p:spPr>
          <a:xfrm>
            <a:off x="6096000" y="2438401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iter.#1, inner body runs ____ times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973B49-2D62-68F8-B333-04A63B4CF978}"/>
              </a:ext>
            </a:extLst>
          </p:cNvPr>
          <p:cNvSpPr txBox="1"/>
          <p:nvPr/>
        </p:nvSpPr>
        <p:spPr>
          <a:xfrm>
            <a:off x="6096000" y="2792344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iter.#2, inner body runs ____ times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824644-6080-B86C-D214-7D25A4DD0CD2}"/>
              </a:ext>
            </a:extLst>
          </p:cNvPr>
          <p:cNvSpPr txBox="1"/>
          <p:nvPr/>
        </p:nvSpPr>
        <p:spPr>
          <a:xfrm>
            <a:off x="6088118" y="3151258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iter.#3, inner body runs ____ times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CA9609-96DF-65B8-55F9-90F5DEFDE218}"/>
              </a:ext>
            </a:extLst>
          </p:cNvPr>
          <p:cNvSpPr txBox="1"/>
          <p:nvPr/>
        </p:nvSpPr>
        <p:spPr>
          <a:xfrm>
            <a:off x="6096000" y="3989458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</a:t>
            </a:r>
            <a:r>
              <a:rPr lang="en-US" sz="1700" dirty="0" err="1"/>
              <a:t>iter</a:t>
            </a:r>
            <a:r>
              <a:rPr lang="en-US" sz="1700" dirty="0"/>
              <a:t>.#n, inner body runs ____ times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3ACB01-FBC9-CACA-B774-35ED805C1F6F}"/>
              </a:ext>
            </a:extLst>
          </p:cNvPr>
          <p:cNvSpPr/>
          <p:nvPr/>
        </p:nvSpPr>
        <p:spPr>
          <a:xfrm>
            <a:off x="6934200" y="3505200"/>
            <a:ext cx="76200" cy="9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3503CE-BF3D-24CE-D294-B309BC664C21}"/>
              </a:ext>
            </a:extLst>
          </p:cNvPr>
          <p:cNvSpPr/>
          <p:nvPr/>
        </p:nvSpPr>
        <p:spPr>
          <a:xfrm>
            <a:off x="6934200" y="3657600"/>
            <a:ext cx="76200" cy="9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9FA1D5-92EB-D4FC-D3A6-C54D953DD5A4}"/>
              </a:ext>
            </a:extLst>
          </p:cNvPr>
          <p:cNvSpPr/>
          <p:nvPr/>
        </p:nvSpPr>
        <p:spPr>
          <a:xfrm>
            <a:off x="6934200" y="3870838"/>
            <a:ext cx="76200" cy="9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53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8AED9-B096-B433-1A6A-47D5A9C53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9B43E-4540-8950-AD96-8E0C317C0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94AA1A-2E33-D136-6FD1-C3F2A62A0B5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</p:spPr>
            <p:txBody>
              <a:bodyPr/>
              <a:lstStyle/>
              <a:p>
                <a:r>
                  <a:rPr lang="en-US" sz="2400" dirty="0"/>
                  <a:t>Alex is given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sticks.  He needs to design an algorithm to compute the tallest pole he can make by stacking two sticks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600" dirty="0"/>
              </a:p>
              <a:p>
                <a:r>
                  <a:rPr lang="en-US" sz="2400" dirty="0"/>
                  <a:t>How many times does line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5−7</m:t>
                    </m:r>
                  </m:oMath>
                </a14:m>
                <a:r>
                  <a:rPr lang="en-US" sz="2400" dirty="0"/>
                  <a:t> (inner body) run?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lvl="8"/>
                <a:endParaRPr lang="en-US" sz="1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94AA1A-2E33-D136-6FD1-C3F2A62A0B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  <a:blipFill>
                <a:blip r:embed="rId2"/>
                <a:stretch>
                  <a:fillRect l="-452" t="-973" b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E0ABD6-E81A-11A2-BC3F-2B6CFDDC3E4F}"/>
              </a:ext>
            </a:extLst>
          </p:cNvPr>
          <p:cNvSpPr txBox="1"/>
          <p:nvPr/>
        </p:nvSpPr>
        <p:spPr>
          <a:xfrm>
            <a:off x="914400" y="2230766"/>
            <a:ext cx="4419600" cy="341632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tallest_pole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(heights):</a:t>
            </a:r>
          </a:p>
          <a:p>
            <a:r>
              <a:rPr lang="en-US" sz="2000" dirty="0">
                <a:latin typeface="FiraMono-Regular-Identity-H"/>
              </a:rPr>
              <a:t>1.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-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float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(</a:t>
            </a:r>
            <a:r>
              <a:rPr lang="en-US" sz="2400" dirty="0">
                <a:solidFill>
                  <a:srgbClr val="C00000"/>
                </a:solidFill>
                <a:latin typeface="FiraMono-Regular-Identity-H"/>
              </a:rPr>
              <a:t>‘inf’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</a:t>
            </a:r>
            <a:endParaRPr lang="en-US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2.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n = </a:t>
            </a:r>
            <a:r>
              <a:rPr lang="en-US" sz="2400" dirty="0" err="1">
                <a:solidFill>
                  <a:srgbClr val="008000"/>
                </a:solidFill>
                <a:latin typeface="FiraMono-Medium-Identity-H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</a:t>
            </a:r>
          </a:p>
          <a:p>
            <a:pPr algn="l"/>
            <a:r>
              <a:rPr lang="en-US" sz="2000" dirty="0">
                <a:latin typeface="FiraMono-Medium-Identity-H"/>
              </a:rPr>
              <a:t>3.</a:t>
            </a:r>
            <a:r>
              <a:rPr lang="en-US" sz="2400" dirty="0">
                <a:latin typeface="FiraMono-Medium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000" dirty="0">
                <a:latin typeface="FiraMono-Medium-Identity-H"/>
              </a:rPr>
              <a:t>4.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j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i+1, 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5.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h = heights[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 + heights[j]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6.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if </a:t>
            </a:r>
            <a:r>
              <a:rPr lang="en-US" sz="2400" dirty="0">
                <a:latin typeface="FiraMono-Medium-Identity-H"/>
              </a:rPr>
              <a:t>h &gt; </a:t>
            </a:r>
            <a:r>
              <a:rPr lang="en-US" sz="2400" dirty="0" err="1">
                <a:latin typeface="FiraMono-Medium-Identity-H"/>
              </a:rPr>
              <a:t>max_height</a:t>
            </a:r>
            <a:endParaRPr lang="en-US" sz="2400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7.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	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h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8.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endParaRPr lang="en-US" sz="2400" dirty="0">
              <a:solidFill>
                <a:srgbClr val="000000"/>
              </a:solidFill>
              <a:latin typeface="FiraMono-Regular-Identity-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0084A-5865-A735-16BC-D42633B8BC79}"/>
              </a:ext>
            </a:extLst>
          </p:cNvPr>
          <p:cNvSpPr txBox="1"/>
          <p:nvPr/>
        </p:nvSpPr>
        <p:spPr>
          <a:xfrm>
            <a:off x="6096000" y="2438401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iter.#1, inner body runs ____ times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84994-A186-1CAA-74D7-DD56536F312A}"/>
              </a:ext>
            </a:extLst>
          </p:cNvPr>
          <p:cNvSpPr txBox="1"/>
          <p:nvPr/>
        </p:nvSpPr>
        <p:spPr>
          <a:xfrm>
            <a:off x="6096000" y="2792344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iter.#2, inner body runs ____ times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212DC3-643C-2890-CEC6-C69C93AC9FE6}"/>
              </a:ext>
            </a:extLst>
          </p:cNvPr>
          <p:cNvSpPr txBox="1"/>
          <p:nvPr/>
        </p:nvSpPr>
        <p:spPr>
          <a:xfrm>
            <a:off x="6088118" y="3151258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iter.#3, inner body runs ____ times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BA1853-B505-A342-9D92-05DE6339826F}"/>
              </a:ext>
            </a:extLst>
          </p:cNvPr>
          <p:cNvSpPr txBox="1"/>
          <p:nvPr/>
        </p:nvSpPr>
        <p:spPr>
          <a:xfrm>
            <a:off x="6096000" y="3989458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</a:t>
            </a:r>
            <a:r>
              <a:rPr lang="en-US" sz="1700" dirty="0" err="1"/>
              <a:t>iter</a:t>
            </a:r>
            <a:r>
              <a:rPr lang="en-US" sz="1700" dirty="0"/>
              <a:t>.#n, inner body runs ____ times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B1DD17-62E7-9357-7CD9-64FBB2EE6E0A}"/>
              </a:ext>
            </a:extLst>
          </p:cNvPr>
          <p:cNvSpPr/>
          <p:nvPr/>
        </p:nvSpPr>
        <p:spPr>
          <a:xfrm>
            <a:off x="6934200" y="3505200"/>
            <a:ext cx="76200" cy="9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67676C-A248-E444-EC3A-2CC9271F73C6}"/>
              </a:ext>
            </a:extLst>
          </p:cNvPr>
          <p:cNvSpPr/>
          <p:nvPr/>
        </p:nvSpPr>
        <p:spPr>
          <a:xfrm>
            <a:off x="6934200" y="3657600"/>
            <a:ext cx="76200" cy="9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EA7131-BE0C-D80C-851A-6D7D8CBD6705}"/>
              </a:ext>
            </a:extLst>
          </p:cNvPr>
          <p:cNvSpPr/>
          <p:nvPr/>
        </p:nvSpPr>
        <p:spPr>
          <a:xfrm>
            <a:off x="6934200" y="3870838"/>
            <a:ext cx="76200" cy="9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16F238-FA7B-7D28-815A-1E85C125361E}"/>
                  </a:ext>
                </a:extLst>
              </p:cNvPr>
              <p:cNvSpPr/>
              <p:nvPr/>
            </p:nvSpPr>
            <p:spPr>
              <a:xfrm>
                <a:off x="6248400" y="4556436"/>
                <a:ext cx="41148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the k-</a:t>
                </a:r>
                <a:r>
                  <a:rPr lang="en-US" dirty="0" err="1"/>
                  <a:t>th</a:t>
                </a:r>
                <a:r>
                  <a:rPr lang="en-US" dirty="0"/>
                  <a:t> iteration of outer loop, the inner loop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16F238-FA7B-7D28-815A-1E85C1253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556436"/>
                <a:ext cx="4114800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881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B3116C-4F98-6456-49E0-C64F5539A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D5DF2D-B888-B8A7-8B59-308D64D58E3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</p:spPr>
            <p:txBody>
              <a:bodyPr/>
              <a:lstStyle/>
              <a:p>
                <a:r>
                  <a:rPr lang="en-US" sz="2400" dirty="0"/>
                  <a:t>Alex is given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sticks.  He needs to design an algorithm to compute the tallest pole he can make by stacking two sticks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lvl="8"/>
                <a:endParaRPr lang="en-US" sz="1000" dirty="0"/>
              </a:p>
              <a:p>
                <a:r>
                  <a:rPr lang="en-US" sz="2400" dirty="0"/>
                  <a:t>How many times does line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5−7</m:t>
                    </m:r>
                  </m:oMath>
                </a14:m>
                <a:r>
                  <a:rPr lang="en-US" sz="2400" dirty="0"/>
                  <a:t> (inner body) run?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D5DF2D-B888-B8A7-8B59-308D64D58E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42243"/>
                <a:ext cx="9448800" cy="5013838"/>
              </a:xfrm>
              <a:blipFill>
                <a:blip r:embed="rId2"/>
                <a:stretch>
                  <a:fillRect l="-452" t="-973" b="-2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5C36C27-4AAE-BED2-039E-2E2C64D7E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C61F2-E53B-FB99-7A7D-930BCB769563}"/>
              </a:ext>
            </a:extLst>
          </p:cNvPr>
          <p:cNvSpPr txBox="1"/>
          <p:nvPr/>
        </p:nvSpPr>
        <p:spPr>
          <a:xfrm>
            <a:off x="914400" y="2230766"/>
            <a:ext cx="4419600" cy="341632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tallest_pole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(heights):</a:t>
            </a:r>
          </a:p>
          <a:p>
            <a:r>
              <a:rPr lang="en-US" sz="2000" dirty="0">
                <a:latin typeface="FiraMono-Regular-Identity-H"/>
              </a:rPr>
              <a:t>1.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-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float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(</a:t>
            </a:r>
            <a:r>
              <a:rPr lang="en-US" sz="2400" dirty="0">
                <a:solidFill>
                  <a:srgbClr val="C00000"/>
                </a:solidFill>
                <a:latin typeface="FiraMono-Regular-Identity-H"/>
              </a:rPr>
              <a:t>‘inf’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</a:t>
            </a:r>
            <a:endParaRPr lang="en-US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2.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n = </a:t>
            </a:r>
            <a:r>
              <a:rPr lang="en-US" sz="2400" dirty="0" err="1">
                <a:solidFill>
                  <a:srgbClr val="008000"/>
                </a:solidFill>
                <a:latin typeface="FiraMono-Medium-Identity-H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</a:t>
            </a:r>
          </a:p>
          <a:p>
            <a:pPr algn="l"/>
            <a:r>
              <a:rPr lang="en-US" sz="2000" dirty="0">
                <a:latin typeface="FiraMono-Medium-Identity-H"/>
              </a:rPr>
              <a:t>3.</a:t>
            </a:r>
            <a:r>
              <a:rPr lang="en-US" sz="2400" dirty="0">
                <a:latin typeface="FiraMono-Medium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000" dirty="0">
                <a:latin typeface="FiraMono-Medium-Identity-H"/>
              </a:rPr>
              <a:t>4.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j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i+1, 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5.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h = heights[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 + heights[j]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6.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if </a:t>
            </a:r>
            <a:r>
              <a:rPr lang="en-US" sz="2400" dirty="0">
                <a:latin typeface="FiraMono-Medium-Identity-H"/>
              </a:rPr>
              <a:t>h &gt; </a:t>
            </a:r>
            <a:r>
              <a:rPr lang="en-US" sz="2400" dirty="0" err="1">
                <a:latin typeface="FiraMono-Medium-Identity-H"/>
              </a:rPr>
              <a:t>max_height</a:t>
            </a:r>
            <a:endParaRPr lang="en-US" sz="2400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7.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	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h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8.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endParaRPr lang="en-US" sz="2400" dirty="0">
              <a:solidFill>
                <a:srgbClr val="000000"/>
              </a:solidFill>
              <a:latin typeface="FiraMono-Regular-Identity-H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5C93A2-3FB6-48B2-3FEB-0A2AB60A7FD5}"/>
              </a:ext>
            </a:extLst>
          </p:cNvPr>
          <p:cNvSpPr txBox="1"/>
          <p:nvPr/>
        </p:nvSpPr>
        <p:spPr>
          <a:xfrm>
            <a:off x="6096000" y="2438401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iter.#1, inner body runs ____ times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D9D35-EF30-76A8-88CC-66664A5FFB75}"/>
              </a:ext>
            </a:extLst>
          </p:cNvPr>
          <p:cNvSpPr txBox="1"/>
          <p:nvPr/>
        </p:nvSpPr>
        <p:spPr>
          <a:xfrm>
            <a:off x="6096000" y="2792344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iter.#2, inner body runs ____ times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45DDA7-6510-1FB2-F98D-BDB37BF38511}"/>
              </a:ext>
            </a:extLst>
          </p:cNvPr>
          <p:cNvSpPr txBox="1"/>
          <p:nvPr/>
        </p:nvSpPr>
        <p:spPr>
          <a:xfrm>
            <a:off x="6088118" y="3151258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iter.#3, inner body runs ____ times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10F02F-3348-7BAD-FF8F-4B2E4003802E}"/>
              </a:ext>
            </a:extLst>
          </p:cNvPr>
          <p:cNvSpPr txBox="1"/>
          <p:nvPr/>
        </p:nvSpPr>
        <p:spPr>
          <a:xfrm>
            <a:off x="6096000" y="3989458"/>
            <a:ext cx="4419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On outer </a:t>
            </a:r>
            <a:r>
              <a:rPr lang="en-US" sz="1700" dirty="0" err="1"/>
              <a:t>iter</a:t>
            </a:r>
            <a:r>
              <a:rPr lang="en-US" sz="1700" dirty="0"/>
              <a:t>.#n, inner body runs ____ times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8C1E4B6-A4F9-5CAF-E770-F2338B125397}"/>
              </a:ext>
            </a:extLst>
          </p:cNvPr>
          <p:cNvSpPr/>
          <p:nvPr/>
        </p:nvSpPr>
        <p:spPr>
          <a:xfrm>
            <a:off x="6934200" y="3505200"/>
            <a:ext cx="76200" cy="9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2D9977-90F0-A100-A635-C4C5B3AF2328}"/>
              </a:ext>
            </a:extLst>
          </p:cNvPr>
          <p:cNvSpPr/>
          <p:nvPr/>
        </p:nvSpPr>
        <p:spPr>
          <a:xfrm>
            <a:off x="6934200" y="3657600"/>
            <a:ext cx="76200" cy="9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DF48973-954D-1979-099A-39B8358B7830}"/>
              </a:ext>
            </a:extLst>
          </p:cNvPr>
          <p:cNvSpPr/>
          <p:nvPr/>
        </p:nvSpPr>
        <p:spPr>
          <a:xfrm>
            <a:off x="6934200" y="3870838"/>
            <a:ext cx="76200" cy="9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CDB463-AEB7-BEA0-7682-BBD9D195F7C4}"/>
                  </a:ext>
                </a:extLst>
              </p:cNvPr>
              <p:cNvSpPr/>
              <p:nvPr/>
            </p:nvSpPr>
            <p:spPr>
              <a:xfrm>
                <a:off x="6248400" y="4556436"/>
                <a:ext cx="41148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the k-</a:t>
                </a:r>
                <a:r>
                  <a:rPr lang="en-US" dirty="0" err="1"/>
                  <a:t>th</a:t>
                </a:r>
                <a:r>
                  <a:rPr lang="en-US" dirty="0"/>
                  <a:t> iteration of outer loop, the inner loop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CDB463-AEB7-BEA0-7682-BBD9D195F7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556436"/>
                <a:ext cx="4114800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23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10" grpId="0"/>
      <p:bldP spid="11" grpId="0" animBg="1"/>
      <p:bldP spid="12" grpId="0" animBg="1"/>
      <p:bldP spid="1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7A64F-C047-4EA5-81A7-DE128144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Tallest_pole</a:t>
            </a:r>
            <a:r>
              <a:rPr lang="en-US" dirty="0"/>
              <a:t>,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23BB2-CBAA-4E74-9A6E-A38CC06C18C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Total times line 5-7 (inner body) is executed: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A2457-F3FC-4166-A1CA-090D582B3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05000"/>
            <a:ext cx="7023538" cy="222067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82822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AB5B4-D298-875C-AEB9-BA7AF7A5D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02401-B025-32F5-33C7-8863CB8EE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Tallest_pole</a:t>
            </a:r>
            <a:r>
              <a:rPr lang="en-US" dirty="0"/>
              <a:t>,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2B799-A694-71F4-4EB6-B6E3DC52CDC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Total times line 5-7 (inner body) is executed: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32E20-CCFB-134F-FA84-EE57357DA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05000"/>
            <a:ext cx="7023538" cy="222067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02E20C8-E999-1692-E8B2-64CB8181085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924800" y="2508242"/>
                <a:ext cx="3962400" cy="1073158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Recall an arithmetic sum: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1+2+3+…+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02E20C8-E999-1692-E8B2-64CB81810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4800" y="2508242"/>
                <a:ext cx="3962400" cy="1073158"/>
              </a:xfrm>
              <a:prstGeom prst="rect">
                <a:avLst/>
              </a:prstGeom>
              <a:blipFill>
                <a:blip r:embed="rId4"/>
                <a:stretch>
                  <a:fillRect l="-920" t="-3911"/>
                </a:stretch>
              </a:blip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553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94F84-2D9C-26BE-8951-30005C78C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A27E8-6184-6F29-E2EB-7FE18552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Tallest_pole</a:t>
            </a:r>
            <a:r>
              <a:rPr lang="en-US" dirty="0"/>
              <a:t>, cont.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F5778E-E25C-D3E4-8D0B-F37E5205026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Total times line 5-7 (inner body) is executed: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00" dirty="0"/>
              </a:p>
              <a:p>
                <a:r>
                  <a:rPr lang="en-US" dirty="0"/>
                  <a:t>Algorithm </a:t>
                </a:r>
                <a:r>
                  <a:rPr lang="en-US" sz="2400" dirty="0" err="1">
                    <a:solidFill>
                      <a:srgbClr val="0000FF"/>
                    </a:solidFill>
                    <a:latin typeface="FiraMono-Regular-Identity-H"/>
                  </a:rPr>
                  <a:t>tallest_pole</a:t>
                </a:r>
                <a:r>
                  <a:rPr lang="en-US" sz="2400" dirty="0">
                    <a:solidFill>
                      <a:srgbClr val="0000FF"/>
                    </a:solidFill>
                    <a:latin typeface="FiraMono-Regular-Identity-H"/>
                  </a:rPr>
                  <a:t> </a:t>
                </a:r>
                <a:r>
                  <a:rPr lang="en-US" sz="2400" dirty="0">
                    <a:latin typeface="FiraMono-Regular-Identity-H"/>
                  </a:rPr>
                  <a:t>has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F5778E-E25C-D3E4-8D0B-F37E52050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2DEFC29-5652-B046-F727-C4C280C23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905000"/>
            <a:ext cx="7023538" cy="222067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2EB18D6-4FEE-B5EA-799B-4A6C6CCCC20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924800" y="2508242"/>
                <a:ext cx="3962400" cy="1073158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Recall an arithmetic sum: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1+2+3+…+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2EB18D6-4FEE-B5EA-799B-4A6C6CCCC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4800" y="2508242"/>
                <a:ext cx="3962400" cy="1073158"/>
              </a:xfrm>
              <a:prstGeom prst="rect">
                <a:avLst/>
              </a:prstGeom>
              <a:blipFill>
                <a:blip r:embed="rId5"/>
                <a:stretch>
                  <a:fillRect l="-920" t="-3911"/>
                </a:stretch>
              </a:blip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957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3D55E-48F7-1EE6-BE6C-CA00E02C8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1827E-8ACE-D210-6E86-2242505F5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Tallest_pole</a:t>
            </a:r>
            <a:r>
              <a:rPr lang="en-US" dirty="0"/>
              <a:t>, cont.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A1C155-4E54-C22C-E47F-AE03BF635FB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Total times line 5-7 (inner body) is executed: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00" dirty="0"/>
              </a:p>
              <a:p>
                <a:r>
                  <a:rPr lang="en-US" dirty="0"/>
                  <a:t>Algorithm </a:t>
                </a:r>
                <a:r>
                  <a:rPr lang="en-US" sz="2400" dirty="0" err="1">
                    <a:solidFill>
                      <a:srgbClr val="0000FF"/>
                    </a:solidFill>
                    <a:latin typeface="FiraMono-Regular-Identity-H"/>
                  </a:rPr>
                  <a:t>tallest_pole</a:t>
                </a:r>
                <a:r>
                  <a:rPr lang="en-US" sz="2400" dirty="0">
                    <a:solidFill>
                      <a:srgbClr val="0000FF"/>
                    </a:solidFill>
                    <a:latin typeface="FiraMono-Regular-Identity-H"/>
                  </a:rPr>
                  <a:t> </a:t>
                </a:r>
                <a:r>
                  <a:rPr lang="en-US" sz="2400" dirty="0">
                    <a:latin typeface="FiraMono-Regular-Identity-H"/>
                  </a:rPr>
                  <a:t>has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Another way to see the time complexity:</a:t>
                </a:r>
              </a:p>
              <a:p>
                <a:pPr lvl="1"/>
                <a:r>
                  <a:rPr lang="en-US" dirty="0"/>
                  <a:t>Number of pairs of n objects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A1C155-4E54-C22C-E47F-AE03BF635F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0A37304-B3DF-8A4D-DD48-1A4F962BA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905000"/>
            <a:ext cx="7023538" cy="222067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40BAAA1-E107-8E92-C53A-B447C0FB878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924800" y="2508242"/>
                <a:ext cx="3962400" cy="1073158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Recall an arithmetic sum: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1+2+3+…+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40BAAA1-E107-8E92-C53A-B447C0FB8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4800" y="2508242"/>
                <a:ext cx="3962400" cy="1073158"/>
              </a:xfrm>
              <a:prstGeom prst="rect">
                <a:avLst/>
              </a:prstGeom>
              <a:blipFill>
                <a:blip r:embed="rId5"/>
                <a:stretch>
                  <a:fillRect l="-920" t="-3911"/>
                </a:stretch>
              </a:blip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06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5AB6B-3B8B-AE0C-05B5-BFCACB5B9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1651-C17E-6CF9-8F9E-804079C5B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Tallest_pole</a:t>
            </a:r>
            <a:r>
              <a:rPr lang="en-US" dirty="0"/>
              <a:t>, cont.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54F46-E2F2-8E2D-DBF0-05E7568A506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Total times line 5-7 (inner body) is executed: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00" dirty="0"/>
              </a:p>
              <a:p>
                <a:r>
                  <a:rPr lang="en-US" dirty="0"/>
                  <a:t>Algorithm </a:t>
                </a:r>
                <a:r>
                  <a:rPr lang="en-US" sz="2400" dirty="0" err="1">
                    <a:solidFill>
                      <a:srgbClr val="0000FF"/>
                    </a:solidFill>
                    <a:latin typeface="FiraMono-Regular-Identity-H"/>
                  </a:rPr>
                  <a:t>tallest_pole</a:t>
                </a:r>
                <a:r>
                  <a:rPr lang="en-US" sz="2400" dirty="0">
                    <a:solidFill>
                      <a:srgbClr val="0000FF"/>
                    </a:solidFill>
                    <a:latin typeface="FiraMono-Regular-Identity-H"/>
                  </a:rPr>
                  <a:t> </a:t>
                </a:r>
                <a:r>
                  <a:rPr lang="en-US" sz="2400" dirty="0">
                    <a:latin typeface="FiraMono-Regular-Identity-H"/>
                  </a:rPr>
                  <a:t>has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Another way to see the time complexity:</a:t>
                </a:r>
              </a:p>
              <a:p>
                <a:pPr lvl="1"/>
                <a:r>
                  <a:rPr lang="en-US" dirty="0"/>
                  <a:t>Number of pairs of n objects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54F46-E2F2-8E2D-DBF0-05E7568A50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9D7943F-6C27-64BC-E4D8-A013330DB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905000"/>
            <a:ext cx="7023538" cy="222067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09D9727-40D3-D32F-4259-2BEEDD590C8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924800" y="2508242"/>
                <a:ext cx="3962400" cy="1073158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Recall an arithmetic sum: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1+2+3+…+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09D9727-40D3-D32F-4259-2BEEDD590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4800" y="2508242"/>
                <a:ext cx="3962400" cy="1073158"/>
              </a:xfrm>
              <a:prstGeom prst="rect">
                <a:avLst/>
              </a:prstGeom>
              <a:blipFill>
                <a:blip r:embed="rId5"/>
                <a:stretch>
                  <a:fillRect l="-920" t="-3911"/>
                </a:stretch>
              </a:blip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798F644-37A7-4856-93AB-9766E5E2BD42}"/>
              </a:ext>
            </a:extLst>
          </p:cNvPr>
          <p:cNvSpPr/>
          <p:nvPr/>
        </p:nvSpPr>
        <p:spPr>
          <a:xfrm>
            <a:off x="2362200" y="5791200"/>
            <a:ext cx="7239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Exercise:   </a:t>
            </a:r>
            <a:r>
              <a:rPr lang="en-US" sz="2200" dirty="0"/>
              <a:t>Find a linear-time algorithm for this problem. </a:t>
            </a:r>
          </a:p>
        </p:txBody>
      </p:sp>
    </p:spTree>
    <p:extLst>
      <p:ext uri="{BB962C8B-B14F-4D97-AF65-F5344CB8AC3E}">
        <p14:creationId xmlns:p14="http://schemas.microsoft.com/office/powerpoint/2010/main" val="2443749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D379790-F605-586A-AFDA-95E6A8661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C4529-CB49-D696-F08C-51452168A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Tallest_pole</a:t>
            </a:r>
            <a:r>
              <a:rPr lang="en-US" dirty="0"/>
              <a:t>, cont.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C9ED6-42A3-2D7E-ACD0-CFF9F24F9FC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Total times line 5-7 (inner body) is executed: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00" dirty="0"/>
              </a:p>
              <a:p>
                <a:r>
                  <a:rPr lang="en-US" dirty="0"/>
                  <a:t>Algorithm </a:t>
                </a:r>
                <a:r>
                  <a:rPr lang="en-US" sz="2800" dirty="0" err="1">
                    <a:solidFill>
                      <a:srgbClr val="0000FF"/>
                    </a:solidFill>
                    <a:latin typeface="FiraMono-Regular-Identity-H"/>
                  </a:rPr>
                  <a:t>tallest_pole</a:t>
                </a:r>
                <a:r>
                  <a:rPr lang="en-US" sz="2800" dirty="0">
                    <a:solidFill>
                      <a:srgbClr val="0000FF"/>
                    </a:solidFill>
                    <a:latin typeface="FiraMono-Regular-Identity-H"/>
                  </a:rPr>
                  <a:t> </a:t>
                </a:r>
                <a:r>
                  <a:rPr lang="en-US" sz="2800" dirty="0">
                    <a:latin typeface="FiraMono-Regular-Identity-H"/>
                  </a:rPr>
                  <a:t>has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Another way to see the time complexity:</a:t>
                </a:r>
              </a:p>
              <a:p>
                <a:pPr lvl="1"/>
                <a:r>
                  <a:rPr lang="en-US" dirty="0"/>
                  <a:t>Number of pairs of n objects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C9ED6-42A3-2D7E-ACD0-CFF9F24F9F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6D2BC5B-8252-A997-45D5-52B372745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905000"/>
            <a:ext cx="7023538" cy="222067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4B7BA3-A4FB-F06E-B5DE-D73EED3C9282}"/>
              </a:ext>
            </a:extLst>
          </p:cNvPr>
          <p:cNvSpPr/>
          <p:nvPr/>
        </p:nvSpPr>
        <p:spPr>
          <a:xfrm>
            <a:off x="2362200" y="5791200"/>
            <a:ext cx="7239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Exercise:   </a:t>
            </a:r>
            <a:r>
              <a:rPr lang="en-US" sz="2200" dirty="0"/>
              <a:t>Find a linear-time algorithm for this problem.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36983DA-64CC-9F4C-8007-6FE4BA03380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924800" y="2508242"/>
                <a:ext cx="3962400" cy="1073158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Recall an arithmetic sum: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1+2+3+…+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36983DA-64CC-9F4C-8007-6FE4BA033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4800" y="2508242"/>
                <a:ext cx="3962400" cy="1073158"/>
              </a:xfrm>
              <a:prstGeom prst="rect">
                <a:avLst/>
              </a:prstGeom>
              <a:blipFill>
                <a:blip r:embed="rId5"/>
                <a:stretch>
                  <a:fillRect l="-920" t="-3911"/>
                </a:stretch>
              </a:blip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99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DB23-F538-4028-B874-D09B5A5C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D7467-5DF9-4B8C-A30E-74B383FC190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42243"/>
                <a:ext cx="10287000" cy="5013838"/>
              </a:xfrm>
            </p:spPr>
            <p:txBody>
              <a:bodyPr/>
              <a:lstStyle/>
              <a:p>
                <a:r>
                  <a:rPr lang="en-US" sz="2400" dirty="0"/>
                  <a:t>Alex is given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sticks.  He needs to design an algorithm to compute the tallest pole he can make by stacking two sticks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lvl="8"/>
                <a:endParaRPr lang="en-US" sz="1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D7467-5DF9-4B8C-A30E-74B383FC19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42243"/>
                <a:ext cx="10287000" cy="5013838"/>
              </a:xfrm>
              <a:blipFill>
                <a:blip r:embed="rId2"/>
                <a:stretch>
                  <a:fillRect l="-415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76163AD-8AF8-4AC8-9C71-FEEB685E4FF1}"/>
              </a:ext>
            </a:extLst>
          </p:cNvPr>
          <p:cNvSpPr txBox="1"/>
          <p:nvPr/>
        </p:nvSpPr>
        <p:spPr>
          <a:xfrm>
            <a:off x="914400" y="2230766"/>
            <a:ext cx="4419600" cy="341632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tallest_pole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(heights):</a:t>
            </a:r>
          </a:p>
          <a:p>
            <a:r>
              <a:rPr lang="en-US" sz="2000" dirty="0">
                <a:latin typeface="FiraMono-Regular-Identity-H"/>
              </a:rPr>
              <a:t>1.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-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float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(</a:t>
            </a:r>
            <a:r>
              <a:rPr lang="en-US" sz="2400" dirty="0">
                <a:solidFill>
                  <a:srgbClr val="C00000"/>
                </a:solidFill>
                <a:latin typeface="FiraMono-Regular-Identity-H"/>
              </a:rPr>
              <a:t>‘inf’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</a:t>
            </a:r>
            <a:endParaRPr lang="en-US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2.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n = </a:t>
            </a:r>
            <a:r>
              <a:rPr lang="en-US" sz="2400" dirty="0" err="1">
                <a:solidFill>
                  <a:srgbClr val="008000"/>
                </a:solidFill>
                <a:latin typeface="FiraMono-Medium-Identity-H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</a:t>
            </a:r>
          </a:p>
          <a:p>
            <a:pPr algn="l"/>
            <a:r>
              <a:rPr lang="en-US" sz="2000" dirty="0">
                <a:latin typeface="FiraMono-Medium-Identity-H"/>
              </a:rPr>
              <a:t>3.</a:t>
            </a:r>
            <a:r>
              <a:rPr lang="en-US" sz="2400" dirty="0">
                <a:latin typeface="FiraMono-Medium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000" dirty="0">
                <a:latin typeface="FiraMono-Medium-Identity-H"/>
              </a:rPr>
              <a:t>4.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j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i+1, 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5.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h = heights[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 + heights[j]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6.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if </a:t>
            </a:r>
            <a:r>
              <a:rPr lang="en-US" sz="2400" dirty="0">
                <a:latin typeface="FiraMono-Medium-Identity-H"/>
              </a:rPr>
              <a:t>h &gt; </a:t>
            </a:r>
            <a:r>
              <a:rPr lang="en-US" sz="2400" dirty="0" err="1">
                <a:latin typeface="FiraMono-Medium-Identity-H"/>
              </a:rPr>
              <a:t>max_height</a:t>
            </a:r>
            <a:endParaRPr lang="en-US" sz="2400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7.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	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h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8.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endParaRPr lang="en-US" sz="2400" dirty="0">
              <a:solidFill>
                <a:srgbClr val="000000"/>
              </a:solidFill>
              <a:latin typeface="FiraMono-Regular-Identity-H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781719-EFC3-F91F-2DD3-E3B6AC4BD8A7}"/>
              </a:ext>
            </a:extLst>
          </p:cNvPr>
          <p:cNvSpPr txBox="1">
            <a:spLocks/>
          </p:cNvSpPr>
          <p:nvPr/>
        </p:nvSpPr>
        <p:spPr bwMode="auto">
          <a:xfrm>
            <a:off x="6019800" y="2230765"/>
            <a:ext cx="5334000" cy="417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Essentially the same as the following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8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4168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More examples: Nest loops</a:t>
            </a:r>
          </a:p>
        </p:txBody>
      </p:sp>
    </p:spTree>
    <p:extLst>
      <p:ext uri="{BB962C8B-B14F-4D97-AF65-F5344CB8AC3E}">
        <p14:creationId xmlns:p14="http://schemas.microsoft.com/office/powerpoint/2010/main" val="1929170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BAC1C-5AB0-556D-9B4E-DC1774EB5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58AA-4CF5-5241-470D-94047BCC8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555204-8E34-A9EF-5435-9E8D4BEB6EE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42243"/>
                <a:ext cx="10287000" cy="5013838"/>
              </a:xfrm>
            </p:spPr>
            <p:txBody>
              <a:bodyPr/>
              <a:lstStyle/>
              <a:p>
                <a:r>
                  <a:rPr lang="en-US" sz="2400" dirty="0"/>
                  <a:t>Alex is given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sticks.  He needs to design an algorithm to compute the tallest pole he can make by stacking two sticks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lvl="8"/>
                <a:endParaRPr lang="en-US" sz="1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555204-8E34-A9EF-5435-9E8D4BEB6E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42243"/>
                <a:ext cx="10287000" cy="5013838"/>
              </a:xfrm>
              <a:blipFill>
                <a:blip r:embed="rId2"/>
                <a:stretch>
                  <a:fillRect l="-415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59A0BBB-ADEB-1C5B-8833-CB59A1654121}"/>
              </a:ext>
            </a:extLst>
          </p:cNvPr>
          <p:cNvSpPr txBox="1"/>
          <p:nvPr/>
        </p:nvSpPr>
        <p:spPr>
          <a:xfrm>
            <a:off x="914400" y="2230766"/>
            <a:ext cx="4419600" cy="341632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tallest_pole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(heights):</a:t>
            </a:r>
          </a:p>
          <a:p>
            <a:r>
              <a:rPr lang="en-US" sz="2000" dirty="0">
                <a:latin typeface="FiraMono-Regular-Identity-H"/>
              </a:rPr>
              <a:t>1.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-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float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(</a:t>
            </a:r>
            <a:r>
              <a:rPr lang="en-US" sz="2400" dirty="0">
                <a:solidFill>
                  <a:srgbClr val="C00000"/>
                </a:solidFill>
                <a:latin typeface="FiraMono-Regular-Identity-H"/>
              </a:rPr>
              <a:t>‘inf’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</a:t>
            </a:r>
            <a:endParaRPr lang="en-US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2.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n = </a:t>
            </a:r>
            <a:r>
              <a:rPr lang="en-US" sz="2400" dirty="0" err="1">
                <a:solidFill>
                  <a:srgbClr val="008000"/>
                </a:solidFill>
                <a:latin typeface="FiraMono-Medium-Identity-H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(heights)</a:t>
            </a:r>
          </a:p>
          <a:p>
            <a:pPr algn="l"/>
            <a:r>
              <a:rPr lang="en-US" sz="2000" dirty="0">
                <a:latin typeface="FiraMono-Medium-Identity-H"/>
              </a:rPr>
              <a:t>3.</a:t>
            </a:r>
            <a:r>
              <a:rPr lang="en-US" sz="2400" dirty="0">
                <a:latin typeface="FiraMono-Medium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000" dirty="0">
                <a:latin typeface="FiraMono-Medium-Identity-H"/>
              </a:rPr>
              <a:t>4.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j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i+1, 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5.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h = heights[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] + heights[j]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6.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 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if </a:t>
            </a:r>
            <a:r>
              <a:rPr lang="en-US" sz="2400" dirty="0">
                <a:latin typeface="FiraMono-Medium-Identity-H"/>
              </a:rPr>
              <a:t>h &gt; </a:t>
            </a:r>
            <a:r>
              <a:rPr lang="en-US" sz="2400" dirty="0" err="1">
                <a:latin typeface="FiraMono-Medium-Identity-H"/>
              </a:rPr>
              <a:t>max_height</a:t>
            </a:r>
            <a:endParaRPr lang="en-US" sz="2400" dirty="0"/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7.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	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= h</a:t>
            </a:r>
          </a:p>
          <a:p>
            <a:r>
              <a:rPr lang="en-US" sz="2000" dirty="0">
                <a:solidFill>
                  <a:srgbClr val="000000"/>
                </a:solidFill>
                <a:latin typeface="FiraMono-Regular-Identity-H"/>
              </a:rPr>
              <a:t>8.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max_height</a:t>
            </a:r>
            <a:endParaRPr lang="en-US" sz="2400" dirty="0">
              <a:solidFill>
                <a:srgbClr val="000000"/>
              </a:solidFill>
              <a:latin typeface="FiraMono-Regular-Identity-H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75FFFC-F6FE-4D80-3C05-E05D4F0921A5}"/>
              </a:ext>
            </a:extLst>
          </p:cNvPr>
          <p:cNvSpPr txBox="1">
            <a:spLocks/>
          </p:cNvSpPr>
          <p:nvPr/>
        </p:nvSpPr>
        <p:spPr bwMode="auto">
          <a:xfrm>
            <a:off x="6019800" y="2230765"/>
            <a:ext cx="5334000" cy="417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Essentially the same as the following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8"/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6183A4-82EE-6397-CC42-B6BAE45588DB}"/>
              </a:ext>
            </a:extLst>
          </p:cNvPr>
          <p:cNvSpPr txBox="1"/>
          <p:nvPr/>
        </p:nvSpPr>
        <p:spPr>
          <a:xfrm>
            <a:off x="6334124" y="3048000"/>
            <a:ext cx="4714875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foo_3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(i+1, </a:t>
            </a:r>
            <a:r>
              <a:rPr lang="en-US" sz="2400" dirty="0">
                <a:latin typeface="FiraMono-Regular-Identity-H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do </a:t>
            </a:r>
            <a:r>
              <a:rPr lang="en-US" sz="2400" dirty="0" err="1">
                <a:solidFill>
                  <a:srgbClr val="008000"/>
                </a:solidFill>
                <a:latin typeface="FiraMono-Regular-Identity-H"/>
              </a:rPr>
              <a:t>sth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. in constant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45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1D01C-26CF-4F90-3BCD-24524D5D2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71C53-59A4-F005-3DD5-2A0D7CC3C76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2209800"/>
          </a:xfrm>
        </p:spPr>
        <p:txBody>
          <a:bodyPr/>
          <a:lstStyle/>
          <a:p>
            <a:r>
              <a:rPr lang="en-US" dirty="0"/>
              <a:t>The number of iterations of the inner loop depends on the outer loop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ABE7EA-0D61-8FE5-8B45-466FE5E3279A}"/>
              </a:ext>
            </a:extLst>
          </p:cNvPr>
          <p:cNvSpPr txBox="1"/>
          <p:nvPr/>
        </p:nvSpPr>
        <p:spPr>
          <a:xfrm>
            <a:off x="838200" y="2209800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AE4797-A66D-A50C-0A9F-10EFB4E16D41}"/>
              </a:ext>
            </a:extLst>
          </p:cNvPr>
          <p:cNvSpPr txBox="1"/>
          <p:nvPr/>
        </p:nvSpPr>
        <p:spPr>
          <a:xfrm>
            <a:off x="6210300" y="2209800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foo_3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(i+1, </a:t>
            </a:r>
            <a:r>
              <a:rPr lang="en-US" sz="2400" dirty="0">
                <a:latin typeface="FiraMono-Regular-Identity-H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FB7CDC9-6F0D-A927-D012-98554CEE506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3962400"/>
                <a:ext cx="4933950" cy="220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Inner loop doesn’t depend on outer loop iteration #. </a:t>
                </a:r>
              </a:p>
              <a:p>
                <a:endParaRPr lang="en-US" sz="1000" dirty="0"/>
              </a:p>
              <a:p>
                <a:r>
                  <a:rPr lang="en-US" sz="2400" dirty="0"/>
                  <a:t>Just multiply: inner body executed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times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FB7CDC9-6F0D-A927-D012-98554CEE5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962400"/>
                <a:ext cx="4933950" cy="2209800"/>
              </a:xfrm>
              <a:prstGeom prst="rect">
                <a:avLst/>
              </a:prstGeom>
              <a:blipFill>
                <a:blip r:embed="rId2"/>
                <a:stretch>
                  <a:fillRect l="-865" t="-2204" r="-12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21E2E7-9366-9BAD-E540-0FDE45F33428}"/>
              </a:ext>
            </a:extLst>
          </p:cNvPr>
          <p:cNvSpPr txBox="1">
            <a:spLocks/>
          </p:cNvSpPr>
          <p:nvPr/>
        </p:nvSpPr>
        <p:spPr bwMode="auto">
          <a:xfrm>
            <a:off x="6096000" y="3962400"/>
            <a:ext cx="5086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Inner loop depends on outer loop iteration #. </a:t>
            </a:r>
          </a:p>
          <a:p>
            <a:endParaRPr lang="en-US" sz="1000" dirty="0"/>
          </a:p>
          <a:p>
            <a:r>
              <a:rPr lang="en-US" sz="2400" dirty="0">
                <a:solidFill>
                  <a:srgbClr val="700000"/>
                </a:solidFill>
              </a:rPr>
              <a:t>Cannot</a:t>
            </a:r>
            <a:r>
              <a:rPr lang="en-US" sz="2400" dirty="0"/>
              <a:t> just multiply:  need to figure out for each outer loop iteration #, how many times inner loop will run. </a:t>
            </a:r>
          </a:p>
        </p:txBody>
      </p:sp>
    </p:spTree>
    <p:extLst>
      <p:ext uri="{BB962C8B-B14F-4D97-AF65-F5344CB8AC3E}">
        <p14:creationId xmlns:p14="http://schemas.microsoft.com/office/powerpoint/2010/main" val="15163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89D7-9367-F3EA-2F35-81AB63DE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Depended Nested 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670564-CD47-31A2-28A3-FA2DA3CA96D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3002340"/>
                <a:ext cx="11506200" cy="1447800"/>
              </a:xfrm>
            </p:spPr>
            <p:txBody>
              <a:bodyPr/>
              <a:lstStyle/>
              <a:p>
                <a:r>
                  <a:rPr lang="en-US" sz="2400" dirty="0"/>
                  <a:t>Step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: Find formula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400" dirty="0"/>
                  <a:t> for “number of iterations of inner loop during outer iteration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Step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: Then sum up the total cost as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100" dirty="0"/>
                  <a:t>For this example, 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1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00" dirty="0"/>
                  <a:t>  Thus total cost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100" dirty="0"/>
              </a:p>
              <a:p>
                <a:pPr lvl="1"/>
                <a:endParaRPr lang="en-US" sz="21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670564-CD47-31A2-28A3-FA2DA3CA96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3002340"/>
                <a:ext cx="11506200" cy="1447800"/>
              </a:xfrm>
              <a:blipFill>
                <a:blip r:embed="rId2"/>
                <a:stretch>
                  <a:fillRect l="-371" t="-10970" r="-53" b="-25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6CAED26-50FC-5108-ECB3-3240D9067B97}"/>
              </a:ext>
            </a:extLst>
          </p:cNvPr>
          <p:cNvSpPr txBox="1"/>
          <p:nvPr/>
        </p:nvSpPr>
        <p:spPr>
          <a:xfrm>
            <a:off x="3581400" y="1263045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foo_3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(i+1, </a:t>
            </a:r>
            <a:r>
              <a:rPr lang="en-US" sz="2400" dirty="0">
                <a:latin typeface="FiraMono-Regular-Identity-H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8F618F-10C1-1727-4CEB-2730CC3ED23A}"/>
              </a:ext>
            </a:extLst>
          </p:cNvPr>
          <p:cNvSpPr txBox="1">
            <a:spLocks/>
          </p:cNvSpPr>
          <p:nvPr/>
        </p:nvSpPr>
        <p:spPr bwMode="auto">
          <a:xfrm>
            <a:off x="609600" y="4692044"/>
            <a:ext cx="10972800" cy="161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976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69A17-F1FD-0781-D192-A5B336922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A8BE6-120B-29F2-2EFA-0B407BCC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Depended Nested Loop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26CEC1-56B7-F467-DBC7-FBBAFB4AEBE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3002340"/>
                <a:ext cx="11506200" cy="1447800"/>
              </a:xfrm>
            </p:spPr>
            <p:txBody>
              <a:bodyPr/>
              <a:lstStyle/>
              <a:p>
                <a:r>
                  <a:rPr lang="en-US" sz="2400" dirty="0"/>
                  <a:t>Step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: Find formula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400" dirty="0"/>
                  <a:t> for “number of iterations of inner loop during outer iteration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Step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: Then sum up the total cost as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100" dirty="0"/>
                  <a:t>For this example, 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1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00" dirty="0"/>
                  <a:t>  Thus total cost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100" dirty="0"/>
              </a:p>
              <a:p>
                <a:pPr lvl="1"/>
                <a:endParaRPr lang="en-US" sz="21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26CEC1-56B7-F467-DBC7-FBBAFB4AEB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3002340"/>
                <a:ext cx="11506200" cy="1447800"/>
              </a:xfrm>
              <a:blipFill>
                <a:blip r:embed="rId2"/>
                <a:stretch>
                  <a:fillRect l="-371" t="-10970" r="-53" b="-25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44E2BEE-8F93-EA11-EB56-866CEB4D4CA3}"/>
              </a:ext>
            </a:extLst>
          </p:cNvPr>
          <p:cNvSpPr txBox="1"/>
          <p:nvPr/>
        </p:nvSpPr>
        <p:spPr>
          <a:xfrm>
            <a:off x="3581400" y="1263045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foo_3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(i+1, </a:t>
            </a:r>
            <a:r>
              <a:rPr lang="en-US" sz="2400" dirty="0">
                <a:latin typeface="FiraMono-Regular-Identity-H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AEDA7A-895F-0192-B57B-61E70CC89902}"/>
              </a:ext>
            </a:extLst>
          </p:cNvPr>
          <p:cNvSpPr txBox="1">
            <a:spLocks/>
          </p:cNvSpPr>
          <p:nvPr/>
        </p:nvSpPr>
        <p:spPr bwMode="auto">
          <a:xfrm>
            <a:off x="609600" y="4692044"/>
            <a:ext cx="10972800" cy="161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if there are more two layers of nested loops? </a:t>
            </a:r>
          </a:p>
          <a:p>
            <a:pPr lvl="1"/>
            <a:r>
              <a:rPr lang="en-US" sz="2100" dirty="0"/>
              <a:t>Always calculate the cost inside-out ! First figure out the cost of inner-most loop</a:t>
            </a:r>
          </a:p>
          <a:p>
            <a:r>
              <a:rPr lang="en-US" sz="2400" dirty="0"/>
              <a:t>What if the loops are not just for–loops? </a:t>
            </a:r>
          </a:p>
          <a:p>
            <a:pPr lvl="1"/>
            <a:r>
              <a:rPr lang="en-US" sz="2000" dirty="0"/>
              <a:t>We will see examples of while loops soon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6513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Linear vs quadratic growth</a:t>
            </a:r>
          </a:p>
        </p:txBody>
      </p:sp>
    </p:spTree>
    <p:extLst>
      <p:ext uri="{BB962C8B-B14F-4D97-AF65-F5344CB8AC3E}">
        <p14:creationId xmlns:p14="http://schemas.microsoft.com/office/powerpoint/2010/main" val="2362406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A9FC-2AD7-4D0D-88D1-2FE352CB1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C8760-A48B-437B-BFA0-911A4BF91C2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0" y="1937384"/>
                <a:ext cx="4114800" cy="421957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means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grows like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linear growth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means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grows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quadratic growth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C8760-A48B-437B-BFA0-911A4BF91C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0" y="1937384"/>
                <a:ext cx="4114800" cy="4219576"/>
              </a:xfrm>
              <a:blipFill>
                <a:blip r:embed="rId2"/>
                <a:stretch>
                  <a:fillRect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2CEA78C-C285-41D7-9107-BFF58EAF3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393" y="1752601"/>
            <a:ext cx="42862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40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DCCAD-3AED-42A3-A810-E5E0F438D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947871-A716-4BF2-84D5-8C2A3C72644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your algorithm runs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sec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US" dirty="0"/>
                  <a:t> points</a:t>
                </a:r>
              </a:p>
              <a:p>
                <a:endParaRPr lang="en-US" dirty="0"/>
              </a:p>
              <a:p>
                <a:r>
                  <a:rPr lang="en-US" dirty="0"/>
                  <a:t>Linear growth</a:t>
                </a:r>
              </a:p>
              <a:p>
                <a:pPr lvl="1"/>
                <a:r>
                  <a:rPr lang="en-US" dirty="0"/>
                  <a:t>If the input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100,000</m:t>
                    </m:r>
                  </m:oMath>
                </a14:m>
                <a:r>
                  <a:rPr lang="en-US" dirty="0"/>
                  <a:t> points, then it takes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500</m:t>
                    </m:r>
                  </m:oMath>
                </a14:m>
                <a:r>
                  <a:rPr lang="en-US" dirty="0"/>
                  <a:t> seconds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8.3</m:t>
                    </m:r>
                  </m:oMath>
                </a14:m>
                <a:r>
                  <a:rPr lang="en-US" dirty="0"/>
                  <a:t> min)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Quadratic growth</a:t>
                </a:r>
              </a:p>
              <a:p>
                <a:pPr lvl="1"/>
                <a:r>
                  <a:rPr lang="en-US" dirty="0"/>
                  <a:t>If the input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100,000</m:t>
                    </m:r>
                  </m:oMath>
                </a14:m>
                <a:r>
                  <a:rPr lang="en-US" dirty="0"/>
                  <a:t> points, then it will take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50,000</m:t>
                    </m:r>
                  </m:oMath>
                </a14:m>
                <a:r>
                  <a:rPr lang="en-US" dirty="0"/>
                  <a:t> seconds (~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dirty="0"/>
                  <a:t> hours)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947871-A716-4BF2-84D5-8C2A3C7264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625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3F257-2D60-4008-9B8C-379BE10D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common growth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61FA02-2225-413B-82BF-C48D51292FD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dirty="0"/>
                  <a:t>	    </a:t>
                </a:r>
                <a:r>
                  <a:rPr lang="en-US" dirty="0">
                    <a:solidFill>
                      <a:srgbClr val="0B0E8F"/>
                    </a:solidFill>
                  </a:rPr>
                  <a:t>constant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dirty="0"/>
                  <a:t>	    </a:t>
                </a:r>
                <a:r>
                  <a:rPr lang="en-US" dirty="0">
                    <a:solidFill>
                      <a:srgbClr val="0B0E8F"/>
                    </a:solidFill>
                  </a:rPr>
                  <a:t>logarithmic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dirty="0"/>
                  <a:t>	    </a:t>
                </a:r>
                <a:r>
                  <a:rPr lang="en-US" dirty="0">
                    <a:solidFill>
                      <a:srgbClr val="0B0E8F"/>
                    </a:solidFill>
                  </a:rPr>
                  <a:t>linear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dirty="0"/>
                  <a:t>   </a:t>
                </a:r>
                <a:r>
                  <a:rPr lang="en-US" dirty="0">
                    <a:solidFill>
                      <a:srgbClr val="0B0E8F"/>
                    </a:solidFill>
                  </a:rPr>
                  <a:t>linearithmic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): </m:t>
                    </m:r>
                  </m:oMath>
                </a14:m>
                <a:r>
                  <a:rPr lang="en-US" dirty="0"/>
                  <a:t>	    </a:t>
                </a:r>
                <a:r>
                  <a:rPr lang="en-US" dirty="0">
                    <a:solidFill>
                      <a:srgbClr val="0B0E8F"/>
                    </a:solidFill>
                  </a:rPr>
                  <a:t>quadratic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): </m:t>
                    </m:r>
                  </m:oMath>
                </a14:m>
                <a:r>
                  <a:rPr lang="en-US" dirty="0"/>
                  <a:t>	    </a:t>
                </a:r>
                <a:r>
                  <a:rPr lang="en-US" dirty="0">
                    <a:solidFill>
                      <a:srgbClr val="0B0E8F"/>
                    </a:solidFill>
                  </a:rPr>
                  <a:t>cubic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dirty="0"/>
                  <a:t>	    </a:t>
                </a:r>
                <a:r>
                  <a:rPr lang="en-US" dirty="0">
                    <a:solidFill>
                      <a:srgbClr val="0B0E8F"/>
                    </a:solidFill>
                  </a:rPr>
                  <a:t>exponential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61FA02-2225-413B-82BF-C48D51292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Down 3">
            <a:extLst>
              <a:ext uri="{FF2B5EF4-FFF2-40B4-BE49-F238E27FC236}">
                <a16:creationId xmlns:a16="http://schemas.microsoft.com/office/drawing/2014/main" id="{EAB0D3EA-C80B-45C5-94C6-43E9BFC863BE}"/>
              </a:ext>
            </a:extLst>
          </p:cNvPr>
          <p:cNvSpPr/>
          <p:nvPr/>
        </p:nvSpPr>
        <p:spPr>
          <a:xfrm>
            <a:off x="8686800" y="1371600"/>
            <a:ext cx="76200" cy="3276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8194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More on nested loops analysis</a:t>
            </a:r>
          </a:p>
        </p:txBody>
      </p:sp>
    </p:spTree>
    <p:extLst>
      <p:ext uri="{BB962C8B-B14F-4D97-AF65-F5344CB8AC3E}">
        <p14:creationId xmlns:p14="http://schemas.microsoft.com/office/powerpoint/2010/main" val="4179462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A138-29B3-438E-A762-83F482F4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example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1E8677B-B0DF-47F9-A178-FB7F4F6398F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3695700" cy="3867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55A339-E592-4418-B782-B1D86C1EEAE2}"/>
              </a:ext>
            </a:extLst>
          </p:cNvPr>
          <p:cNvCxnSpPr/>
          <p:nvPr/>
        </p:nvCxnSpPr>
        <p:spPr>
          <a:xfrm>
            <a:off x="6019800" y="1981200"/>
            <a:ext cx="396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40D69C-3484-434E-AF65-7DAD7CA1C6E7}"/>
              </a:ext>
            </a:extLst>
          </p:cNvPr>
          <p:cNvCxnSpPr/>
          <p:nvPr/>
        </p:nvCxnSpPr>
        <p:spPr>
          <a:xfrm>
            <a:off x="7086600" y="1371600"/>
            <a:ext cx="0" cy="432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899042-4368-495C-9326-B5F1074F4CD8}"/>
              </a:ext>
            </a:extLst>
          </p:cNvPr>
          <p:cNvCxnSpPr/>
          <p:nvPr/>
        </p:nvCxnSpPr>
        <p:spPr>
          <a:xfrm>
            <a:off x="8534400" y="1371600"/>
            <a:ext cx="0" cy="432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4F1488B-F23D-4E99-8464-3443B8A02A8E}"/>
              </a:ext>
            </a:extLst>
          </p:cNvPr>
          <p:cNvSpPr txBox="1"/>
          <p:nvPr/>
        </p:nvSpPr>
        <p:spPr>
          <a:xfrm>
            <a:off x="5947561" y="1567934"/>
            <a:ext cx="119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#iteration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D3D3B-767F-4263-868D-6446E05434CE}"/>
              </a:ext>
            </a:extLst>
          </p:cNvPr>
          <p:cNvSpPr txBox="1"/>
          <p:nvPr/>
        </p:nvSpPr>
        <p:spPr>
          <a:xfrm>
            <a:off x="7145724" y="1589901"/>
            <a:ext cx="119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value of 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561835-AFEF-4EC2-9518-EE87BBA9C66E}"/>
              </a:ext>
            </a:extLst>
          </p:cNvPr>
          <p:cNvSpPr txBox="1"/>
          <p:nvPr/>
        </p:nvSpPr>
        <p:spPr>
          <a:xfrm>
            <a:off x="8534400" y="1371601"/>
            <a:ext cx="1749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Cost of this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23FCA0A-CDF9-4287-A5B5-A336689D72BC}"/>
                  </a:ext>
                </a:extLst>
              </p:cNvPr>
              <p:cNvSpPr/>
              <p:nvPr/>
            </p:nvSpPr>
            <p:spPr>
              <a:xfrm>
                <a:off x="2916936" y="2895600"/>
                <a:ext cx="512064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0;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23FCA0A-CDF9-4287-A5B5-A336689D72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36" y="2895600"/>
                <a:ext cx="512064" cy="304800"/>
              </a:xfrm>
              <a:prstGeom prst="rect">
                <a:avLst/>
              </a:prstGeom>
              <a:blipFill>
                <a:blip r:embed="rId3"/>
                <a:stretch>
                  <a:fillRect b="-2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28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A23C-ADE1-4DE1-87EB-8B6AED5B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median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E18A77-4BDC-4500-94B0-834ED21B658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Design an algorithm for the following problem</a:t>
                </a:r>
              </a:p>
              <a:p>
                <a:pPr lvl="1"/>
                <a:r>
                  <a:rPr lang="en-US" dirty="0"/>
                  <a:t>Input:     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numbers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 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minimizing the total absolute loss: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𝐿𝑜𝑠𝑠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Recall from DSC40A</a:t>
                </a:r>
              </a:p>
              <a:p>
                <a:pPr lvl="1"/>
                <a:r>
                  <a:rPr lang="en-US" dirty="0"/>
                  <a:t>Solution: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700000"/>
                    </a:solidFill>
                  </a:rPr>
                  <a:t> </a:t>
                </a:r>
                <a:r>
                  <a:rPr lang="en-US" dirty="0"/>
                  <a:t>is a median of numbers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 err="1"/>
                  <a:t>i.e</a:t>
                </a:r>
                <a:r>
                  <a:rPr lang="en-US" dirty="0"/>
                  <a:t>,  the number whose order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(if sorted)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⌊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⌋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Question: </a:t>
                </a:r>
              </a:p>
              <a:p>
                <a:pPr lvl="1"/>
                <a:r>
                  <a:rPr lang="en-US" dirty="0"/>
                  <a:t>How to compute this median?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E18A77-4BDC-4500-94B0-834ED21B65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89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A138-29B3-438E-A762-83F482F4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pseudo-code example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1E8677B-B0DF-47F9-A178-FB7F4F6398F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3695700" cy="3867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E0E4B8-BDBA-4931-9F2B-68733FCBAE0C}"/>
                  </a:ext>
                </a:extLst>
              </p:cNvPr>
              <p:cNvSpPr txBox="1"/>
              <p:nvPr/>
            </p:nvSpPr>
            <p:spPr>
              <a:xfrm>
                <a:off x="5562600" y="1752601"/>
                <a:ext cx="4953000" cy="394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iteration of the </a:t>
                </a:r>
                <a:r>
                  <a:rPr lang="en-US" b="1" dirty="0"/>
                  <a:t>while</a:t>
                </a:r>
                <a:r>
                  <a:rPr lang="en-US" dirty="0"/>
                  <a:t> loop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time for some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the k-</a:t>
                </a:r>
                <a:r>
                  <a:rPr lang="en-US" dirty="0" err="1"/>
                  <a:t>th</a:t>
                </a:r>
                <a:r>
                  <a:rPr lang="en-US" dirty="0"/>
                  <a:t> iteration of the </a:t>
                </a:r>
                <a:r>
                  <a:rPr lang="en-US" b="1" dirty="0"/>
                  <a:t>while</a:t>
                </a:r>
                <a:r>
                  <a:rPr lang="en-US" dirty="0"/>
                  <a:t> loop,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</a:t>
                </a:r>
                <a:r>
                  <a:rPr lang="en-US" b="1" dirty="0"/>
                  <a:t>while</a:t>
                </a:r>
                <a:r>
                  <a:rPr lang="en-US" dirty="0"/>
                  <a:t> loop terminates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      meaning that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Thus, the </a:t>
                </a:r>
                <a:r>
                  <a:rPr lang="en-US" b="1" dirty="0"/>
                  <a:t>while</a:t>
                </a:r>
                <a:r>
                  <a:rPr lang="en-US" dirty="0"/>
                  <a:t> loop runs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iterations.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 Hence the total time complexity of the while loop is #iterations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The time complexity of the algorithm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E0E4B8-BDBA-4931-9F2B-68733FCBA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752601"/>
                <a:ext cx="4953000" cy="3941015"/>
              </a:xfrm>
              <a:prstGeom prst="rect">
                <a:avLst/>
              </a:prstGeom>
              <a:blipFill>
                <a:blip r:embed="rId3"/>
                <a:stretch>
                  <a:fillRect l="-862" t="-929" r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3AD732B-F3DF-42D3-BD5A-8E171C9D5508}"/>
                  </a:ext>
                </a:extLst>
              </p:cNvPr>
              <p:cNvSpPr/>
              <p:nvPr/>
            </p:nvSpPr>
            <p:spPr>
              <a:xfrm>
                <a:off x="2688336" y="2895600"/>
                <a:ext cx="512064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0;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3AD732B-F3DF-42D3-BD5A-8E171C9D55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336" y="2895600"/>
                <a:ext cx="512064" cy="304800"/>
              </a:xfrm>
              <a:prstGeom prst="rect">
                <a:avLst/>
              </a:prstGeom>
              <a:blipFill>
                <a:blip r:embed="rId4"/>
                <a:stretch>
                  <a:fillRect b="-2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574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A138-29B3-438E-A762-83F482F4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example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1E8677B-B0DF-47F9-A178-FB7F4F6398F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3695700" cy="3867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55A339-E592-4418-B782-B1D86C1EEAE2}"/>
              </a:ext>
            </a:extLst>
          </p:cNvPr>
          <p:cNvCxnSpPr/>
          <p:nvPr/>
        </p:nvCxnSpPr>
        <p:spPr>
          <a:xfrm>
            <a:off x="6019800" y="1981200"/>
            <a:ext cx="396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40D69C-3484-434E-AF65-7DAD7CA1C6E7}"/>
              </a:ext>
            </a:extLst>
          </p:cNvPr>
          <p:cNvCxnSpPr/>
          <p:nvPr/>
        </p:nvCxnSpPr>
        <p:spPr>
          <a:xfrm>
            <a:off x="7086600" y="1371600"/>
            <a:ext cx="0" cy="432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899042-4368-495C-9326-B5F1074F4CD8}"/>
              </a:ext>
            </a:extLst>
          </p:cNvPr>
          <p:cNvCxnSpPr/>
          <p:nvPr/>
        </p:nvCxnSpPr>
        <p:spPr>
          <a:xfrm>
            <a:off x="8534400" y="1371600"/>
            <a:ext cx="0" cy="432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4F1488B-F23D-4E99-8464-3443B8A02A8E}"/>
              </a:ext>
            </a:extLst>
          </p:cNvPr>
          <p:cNvSpPr txBox="1"/>
          <p:nvPr/>
        </p:nvSpPr>
        <p:spPr>
          <a:xfrm>
            <a:off x="5947561" y="1567934"/>
            <a:ext cx="119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#iteration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D3D3B-767F-4263-868D-6446E05434CE}"/>
              </a:ext>
            </a:extLst>
          </p:cNvPr>
          <p:cNvSpPr txBox="1"/>
          <p:nvPr/>
        </p:nvSpPr>
        <p:spPr>
          <a:xfrm>
            <a:off x="7145724" y="1589901"/>
            <a:ext cx="119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value of 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561835-AFEF-4EC2-9518-EE87BBA9C66E}"/>
              </a:ext>
            </a:extLst>
          </p:cNvPr>
          <p:cNvSpPr txBox="1"/>
          <p:nvPr/>
        </p:nvSpPr>
        <p:spPr>
          <a:xfrm>
            <a:off x="8534400" y="1371601"/>
            <a:ext cx="1749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Cost of this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E7B8BB-B0CC-4179-88DC-086F5C18E5CD}"/>
                  </a:ext>
                </a:extLst>
              </p:cNvPr>
              <p:cNvSpPr/>
              <p:nvPr/>
            </p:nvSpPr>
            <p:spPr>
              <a:xfrm>
                <a:off x="3505200" y="4191000"/>
                <a:ext cx="283464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E7B8BB-B0CC-4179-88DC-086F5C18E5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191000"/>
                <a:ext cx="283464" cy="304800"/>
              </a:xfrm>
              <a:prstGeom prst="rect">
                <a:avLst/>
              </a:prstGeom>
              <a:blipFill>
                <a:blip r:embed="rId3"/>
                <a:stretch>
                  <a:fillRect l="-17021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23FCA0A-CDF9-4287-A5B5-A336689D72BC}"/>
                  </a:ext>
                </a:extLst>
              </p:cNvPr>
              <p:cNvSpPr/>
              <p:nvPr/>
            </p:nvSpPr>
            <p:spPr>
              <a:xfrm>
                <a:off x="2916936" y="2895600"/>
                <a:ext cx="512064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1;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23FCA0A-CDF9-4287-A5B5-A336689D72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936" y="2895600"/>
                <a:ext cx="512064" cy="304800"/>
              </a:xfrm>
              <a:prstGeom prst="rect">
                <a:avLst/>
              </a:prstGeom>
              <a:blipFill>
                <a:blip r:embed="rId4"/>
                <a:stretch>
                  <a:fillRect b="-2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104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A138-29B3-438E-A762-83F482F4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example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1E8677B-B0DF-47F9-A178-FB7F4F6398F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3695700" cy="3867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E7B8BB-B0CC-4179-88DC-086F5C18E5CD}"/>
                  </a:ext>
                </a:extLst>
              </p:cNvPr>
              <p:cNvSpPr/>
              <p:nvPr/>
            </p:nvSpPr>
            <p:spPr>
              <a:xfrm>
                <a:off x="3200400" y="4191000"/>
                <a:ext cx="283464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E7B8BB-B0CC-4179-88DC-086F5C18E5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191000"/>
                <a:ext cx="283464" cy="304800"/>
              </a:xfrm>
              <a:prstGeom prst="rect">
                <a:avLst/>
              </a:prstGeom>
              <a:blipFill>
                <a:blip r:embed="rId3"/>
                <a:stretch>
                  <a:fillRect l="-17021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FCEFD3-8CFE-4EF9-A622-B9B7D514B1B6}"/>
                  </a:ext>
                </a:extLst>
              </p:cNvPr>
              <p:cNvSpPr txBox="1"/>
              <p:nvPr/>
            </p:nvSpPr>
            <p:spPr>
              <a:xfrm>
                <a:off x="5486400" y="1905001"/>
                <a:ext cx="4953000" cy="3716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iteration of the </a:t>
                </a:r>
                <a:r>
                  <a:rPr lang="en-US" b="1" dirty="0"/>
                  <a:t>while</a:t>
                </a:r>
                <a:r>
                  <a:rPr lang="en-US" dirty="0"/>
                  <a:t> loop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time for some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the k-</a:t>
                </a:r>
                <a:r>
                  <a:rPr lang="en-US" dirty="0" err="1"/>
                  <a:t>th</a:t>
                </a:r>
                <a:r>
                  <a:rPr lang="en-US" dirty="0"/>
                  <a:t> iteration of the </a:t>
                </a:r>
                <a:r>
                  <a:rPr lang="en-US" b="1" dirty="0"/>
                  <a:t>while</a:t>
                </a:r>
                <a:r>
                  <a:rPr lang="en-US" dirty="0"/>
                  <a:t> loop,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</a:t>
                </a:r>
                <a:r>
                  <a:rPr lang="en-US" b="1" dirty="0"/>
                  <a:t>while</a:t>
                </a:r>
                <a:r>
                  <a:rPr lang="en-US" dirty="0"/>
                  <a:t> loop terminates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      meaning that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Thus, the </a:t>
                </a:r>
                <a:r>
                  <a:rPr lang="en-US" b="1" dirty="0"/>
                  <a:t>while</a:t>
                </a:r>
                <a:r>
                  <a:rPr lang="en-US" dirty="0"/>
                  <a:t> loop runs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iterations.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 Hence the total time complexity of the while loop is #iterations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The time complexity of the algorithm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FCEFD3-8CFE-4EF9-A622-B9B7D514B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905001"/>
                <a:ext cx="4953000" cy="3716851"/>
              </a:xfrm>
              <a:prstGeom prst="rect">
                <a:avLst/>
              </a:prstGeom>
              <a:blipFill>
                <a:blip r:embed="rId4"/>
                <a:stretch>
                  <a:fillRect l="-738" t="-985" r="-1722" b="-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963D7D7-27B2-4F1A-8E40-DD5A45286811}"/>
                  </a:ext>
                </a:extLst>
              </p:cNvPr>
              <p:cNvSpPr/>
              <p:nvPr/>
            </p:nvSpPr>
            <p:spPr>
              <a:xfrm>
                <a:off x="2612136" y="2895600"/>
                <a:ext cx="512064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1;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963D7D7-27B2-4F1A-8E40-DD5A45286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136" y="2895600"/>
                <a:ext cx="512064" cy="304800"/>
              </a:xfrm>
              <a:prstGeom prst="rect">
                <a:avLst/>
              </a:prstGeom>
              <a:blipFill>
                <a:blip r:embed="rId5"/>
                <a:stretch>
                  <a:fillRect b="-2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522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A138-29B3-438E-A762-83F482F4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example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1B97E90-0034-41D8-BE95-B2B5AF2224B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4067175" cy="4533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EFC6F0-53C9-4596-8DA1-E2203076EE78}"/>
                  </a:ext>
                </a:extLst>
              </p:cNvPr>
              <p:cNvSpPr txBox="1"/>
              <p:nvPr/>
            </p:nvSpPr>
            <p:spPr>
              <a:xfrm>
                <a:off x="5638800" y="1524000"/>
                <a:ext cx="54864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By the same analysis as the previous slide, the inner </a:t>
                </a:r>
                <a:r>
                  <a:rPr lang="en-US" b="1" dirty="0"/>
                  <a:t>while</a:t>
                </a:r>
                <a:r>
                  <a:rPr lang="en-US" dirty="0"/>
                  <a:t> loop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time for some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each iteration of outer-for loop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outer-for loop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iterations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Hence the total time complexity of the algorithm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EFC6F0-53C9-4596-8DA1-E2203076E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524000"/>
                <a:ext cx="5486400" cy="2585323"/>
              </a:xfrm>
              <a:prstGeom prst="rect">
                <a:avLst/>
              </a:prstGeom>
              <a:blipFill>
                <a:blip r:embed="rId3"/>
                <a:stretch>
                  <a:fillRect l="-667" t="-1179" b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3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A138-29B3-438E-A762-83F482F4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fourth example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1B97E90-0034-41D8-BE95-B2B5AF2224B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4067175" cy="4533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73C60A3-0556-4B2B-ACD9-964C9C1646C8}"/>
                  </a:ext>
                </a:extLst>
              </p:cNvPr>
              <p:cNvSpPr/>
              <p:nvPr/>
            </p:nvSpPr>
            <p:spPr>
              <a:xfrm>
                <a:off x="2965930" y="3276600"/>
                <a:ext cx="207818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73C60A3-0556-4B2B-ACD9-964C9C1646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930" y="3276600"/>
                <a:ext cx="207818" cy="304800"/>
              </a:xfrm>
              <a:prstGeom prst="rect">
                <a:avLst/>
              </a:prstGeom>
              <a:blipFill>
                <a:blip r:embed="rId3"/>
                <a:stretch>
                  <a:fillRect l="-38235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74BADB-AA3B-4BA3-83CA-7003F834E331}"/>
                  </a:ext>
                </a:extLst>
              </p:cNvPr>
              <p:cNvSpPr txBox="1"/>
              <p:nvPr/>
            </p:nvSpPr>
            <p:spPr>
              <a:xfrm>
                <a:off x="5638800" y="1524000"/>
                <a:ext cx="5638800" cy="278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By the same analysis as the previous slide, for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-th iteration of the outer-for loop, the inner </a:t>
                </a:r>
                <a:r>
                  <a:rPr lang="en-US" b="1" dirty="0"/>
                  <a:t>while</a:t>
                </a:r>
                <a:r>
                  <a:rPr lang="en-US" dirty="0"/>
                  <a:t> loop takes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func>
                  </m:oMath>
                </a14:m>
                <a:r>
                  <a:rPr lang="en-US" dirty="0"/>
                  <a:t> time for some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the outer-for loop 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changes from 1 to n. Hence the total time complexity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+⋯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74BADB-AA3B-4BA3-83CA-7003F834E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524000"/>
                <a:ext cx="5638800" cy="2787558"/>
              </a:xfrm>
              <a:prstGeom prst="rect">
                <a:avLst/>
              </a:prstGeom>
              <a:blipFill>
                <a:blip r:embed="rId4"/>
                <a:stretch>
                  <a:fillRect l="-649" t="-1094" r="-432" b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15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F664-2643-48BC-92C3-FDDC2E7F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A3182A-0962-4C73-9DFA-FD5EB8403E5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seen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allows us to ignore unnecessary details and focus on dominating terms of growth</a:t>
                </a:r>
              </a:p>
              <a:p>
                <a:pPr lvl="1"/>
                <a:r>
                  <a:rPr lang="en-US" dirty="0"/>
                  <a:t>Informally,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/>
                  <a:t> forgets constant factors, lower-order terms.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−42=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006600"/>
                    </a:solidFill>
                  </a:rPr>
                  <a:t>Simpler, easier to analyze, and focus on key growth rate</a:t>
                </a:r>
              </a:p>
              <a:p>
                <a:r>
                  <a:rPr lang="en-US" dirty="0">
                    <a:solidFill>
                      <a:srgbClr val="700000"/>
                    </a:solidFill>
                  </a:rPr>
                  <a:t>But: what exactly are we ignoring? 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r>
                  <a:rPr lang="en-US" dirty="0"/>
                  <a:t>Before we introduce this formally</a:t>
                </a:r>
              </a:p>
              <a:p>
                <a:pPr lvl="1"/>
                <a:r>
                  <a:rPr lang="en-US" dirty="0"/>
                  <a:t>First introduce big-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and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notations</a:t>
                </a:r>
              </a:p>
              <a:p>
                <a:pPr lvl="1"/>
                <a:r>
                  <a:rPr lang="en-US" dirty="0"/>
                  <a:t>Then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Intuitively, big-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and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“roughly” corresponds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≤, ≥, 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, respectively (up-to constants) 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A3182A-0962-4C73-9DFA-FD5EB8403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 b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8685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Asymptotic notations</a:t>
            </a:r>
          </a:p>
        </p:txBody>
      </p:sp>
    </p:spTree>
    <p:extLst>
      <p:ext uri="{BB962C8B-B14F-4D97-AF65-F5344CB8AC3E}">
        <p14:creationId xmlns:p14="http://schemas.microsoft.com/office/powerpoint/2010/main" val="35084094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Big-O notation</a:t>
            </a:r>
          </a:p>
        </p:txBody>
      </p:sp>
    </p:spTree>
    <p:extLst>
      <p:ext uri="{BB962C8B-B14F-4D97-AF65-F5344CB8AC3E}">
        <p14:creationId xmlns:p14="http://schemas.microsoft.com/office/powerpoint/2010/main" val="8708359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D70C-49D6-432E-A68A-AA948E20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E5742C-3318-4576-B00F-D4FE742E532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0" y="1219200"/>
                <a:ext cx="10820400" cy="1981200"/>
              </a:xfrm>
              <a:ln w="28575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rgbClr val="0B0E8F"/>
                    </a:solidFill>
                  </a:rPr>
                  <a:t>Definition</a:t>
                </a:r>
              </a:p>
              <a:p>
                <a:pPr marL="0" indent="0">
                  <a:buNone/>
                </a:pPr>
                <a:r>
                  <a:rPr lang="en-US" dirty="0"/>
                  <a:t>We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there are positive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E5742C-3318-4576-B00F-D4FE742E5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0" y="1219200"/>
                <a:ext cx="10820400" cy="1981200"/>
              </a:xfrm>
              <a:blipFill>
                <a:blip r:embed="rId2"/>
                <a:stretch>
                  <a:fillRect l="-899" t="-2121"/>
                </a:stretch>
              </a:blipFill>
              <a:ln w="28575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899FD06-7F8D-4A04-8A1B-5CD00867E17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2000" y="3423745"/>
                <a:ext cx="10668000" cy="265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Cambria Math" panose="02040503050406030204" pitchFamily="18" charset="0"/>
                  </a:rPr>
                  <a:t>More precisely, should be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</a:rPr>
                  <a:t>Intuitively,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means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grows at most as fast as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(up to multiplicative constant factor)</a:t>
                </a:r>
              </a:p>
              <a:p>
                <a:pPr lvl="1"/>
                <a:r>
                  <a:rPr lang="en-US" sz="2000" dirty="0">
                    <a:latin typeface="Cambria Math" panose="02040503050406030204" pitchFamily="18" charset="0"/>
                  </a:rPr>
                  <a:t>We also say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is </a:t>
                </a:r>
                <a:r>
                  <a:rPr lang="en-US" sz="2000" dirty="0">
                    <a:solidFill>
                      <a:srgbClr val="700000"/>
                    </a:solidFill>
                    <a:latin typeface="Cambria Math" panose="02040503050406030204" pitchFamily="18" charset="0"/>
                  </a:rPr>
                  <a:t>an asymptotic upper bound</a:t>
                </a:r>
                <a:r>
                  <a:rPr lang="en-US" sz="2000" dirty="0">
                    <a:latin typeface="Cambria Math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in this case</a:t>
                </a:r>
              </a:p>
              <a:p>
                <a:pPr lvl="1"/>
                <a:endParaRPr lang="en-US" sz="2000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899FD06-7F8D-4A04-8A1B-5CD00867E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3423745"/>
                <a:ext cx="10668000" cy="2651760"/>
              </a:xfrm>
              <a:prstGeom prst="rect">
                <a:avLst/>
              </a:prstGeom>
              <a:blipFill>
                <a:blip r:embed="rId3"/>
                <a:stretch>
                  <a:fillRect l="-400" t="-11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1006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D70C-49D6-432E-A68A-AA948E20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 notation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8E4D0FD-8489-47D5-86BE-B57000AC3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34255"/>
            <a:ext cx="3243262" cy="29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699D39-65D2-5E49-F15B-D5D70F5F1BB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0423E22-0DB1-75FE-8DCE-CA11EF88663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2000" y="1219200"/>
                <a:ext cx="10820400" cy="1981200"/>
              </a:xfrm>
              <a:prstGeom prst="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 3" pitchFamily="18" charset="2"/>
                  <a:buNone/>
                </a:pPr>
                <a:r>
                  <a:rPr lang="en-US" dirty="0">
                    <a:solidFill>
                      <a:srgbClr val="0B0E8F"/>
                    </a:solidFill>
                  </a:rPr>
                  <a:t>Definition</a:t>
                </a:r>
              </a:p>
              <a:p>
                <a:pPr marL="0" indent="0">
                  <a:buFont typeface="Wingdings 3" pitchFamily="18" charset="2"/>
                  <a:buNone/>
                </a:pPr>
                <a:r>
                  <a:rPr lang="en-US" dirty="0"/>
                  <a:t>We write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there are positive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dirty="0"/>
              </a:p>
              <a:p>
                <a:pPr marL="0" indent="0">
                  <a:buFont typeface="Wingdings 3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0423E22-0DB1-75FE-8DCE-CA11EF886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219200"/>
                <a:ext cx="10820400" cy="1981200"/>
              </a:xfrm>
              <a:prstGeom prst="rect">
                <a:avLst/>
              </a:prstGeom>
              <a:blipFill>
                <a:blip r:embed="rId3"/>
                <a:stretch>
                  <a:fillRect l="-899" t="-2121"/>
                </a:stretch>
              </a:blipFill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34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6B732-5BB4-4852-AB37-6F03D728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A5684A-B4E9-44E5-9A6B-7DEFF74AEDC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Idea: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dirty="0"/>
                  <a:t>has to be one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compute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𝐿𝑜𝑠𝑠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𝐿𝑜𝑠𝑠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return the one whose loss is smallest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A5684A-B4E9-44E5-9A6B-7DEFF74AED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4824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AEE5-814E-428C-8833-61825420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EE6AB-1D01-4859-85F5-B487AC3F5DE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−1 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Proof: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+6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+8=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Proof: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EE6AB-1D01-4859-85F5-B487AC3F5D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371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52F67-DE13-4195-9FC0-01725EA9F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9BDC7-A319-4BB3-B9B6-10D38984DF3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+7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+3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+7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+3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?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?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9BDC7-A319-4BB3-B9B6-10D38984D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t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23466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774A0-8BC3-4501-85E0-39D3307CD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C79A1-36D5-457D-A292-98EFABBEB6B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219200"/>
                <a:ext cx="8229600" cy="2057400"/>
              </a:xfr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rgbClr val="0B0E8F"/>
                    </a:solidFill>
                  </a:rPr>
                  <a:t>Lemma [Upper Bound]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en-US" dirty="0"/>
                  <a:t> exists,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700000"/>
                    </a:solidFill>
                  </a:rPr>
                  <a:t>if and only if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a positive constant.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C79A1-36D5-457D-A292-98EFABBEB6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219200"/>
                <a:ext cx="8229600" cy="2057400"/>
              </a:xfrm>
              <a:blipFill>
                <a:blip r:embed="rId3"/>
                <a:stretch>
                  <a:fillRect l="-1182" t="-2047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7CBF24D-6DC6-4469-9346-65F99510348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81200" y="3657600"/>
                <a:ext cx="8229600" cy="2057400"/>
              </a:xfrm>
              <a:prstGeom prst="rect">
                <a:avLst/>
              </a:prstGeom>
              <a:noFill/>
              <a:ln w="2540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rgbClr val="0B0E8F"/>
                    </a:solidFill>
                  </a:rPr>
                  <a:t>Corollary [Upper Bound]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=0, </m:t>
                        </m:r>
                      </m:e>
                    </m:func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. 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=+∞, </m:t>
                        </m:r>
                      </m:e>
                    </m:func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700000"/>
                    </a:solidFill>
                  </a:rPr>
                  <a:t>does not </a:t>
                </a:r>
                <a:r>
                  <a:rPr lang="en-US" dirty="0"/>
                  <a:t>hold.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7CBF24D-6DC6-4469-9346-65F995103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3657600"/>
                <a:ext cx="8229600" cy="2057400"/>
              </a:xfrm>
              <a:prstGeom prst="rect">
                <a:avLst/>
              </a:prstGeom>
              <a:blipFill>
                <a:blip r:embed="rId4"/>
                <a:stretch>
                  <a:fillRect l="-1182" t="-2047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00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52F67-DE13-4195-9FC0-01725EA9F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9BDC7-A319-4BB3-B9B6-10D38984DF3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?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9BDC7-A319-4BB3-B9B6-10D38984D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6012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4AD14C-6D94-4048-8030-AF3B00C6ADB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05000" y="2590800"/>
                <a:ext cx="8229600" cy="990600"/>
              </a:xfrm>
            </p:spPr>
            <p:txBody>
              <a:bodyPr/>
              <a:lstStyle/>
              <a:p>
                <a:pPr algn="ctr"/>
                <a:r>
                  <a:rPr lang="en-US" dirty="0"/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notation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4AD14C-6D94-4048-8030-AF3B00C6AD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05000" y="2590800"/>
                <a:ext cx="8229600" cy="990600"/>
              </a:xfrm>
              <a:blipFill>
                <a:blip r:embed="rId2"/>
                <a:stretch>
                  <a:fillRect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6231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D3D70C-49D6-432E-A68A-AA948E20D0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notation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D3D70C-49D6-432E-A68A-AA948E20D0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E5742C-3318-4576-B00F-D4FE742E532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981200"/>
              </a:xfrm>
              <a:ln w="28575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rgbClr val="0B0E8F"/>
                    </a:solidFill>
                  </a:rPr>
                  <a:t>Definition</a:t>
                </a:r>
              </a:p>
              <a:p>
                <a:pPr marL="0" indent="0">
                  <a:buNone/>
                </a:pPr>
                <a:r>
                  <a:rPr lang="en-US" dirty="0"/>
                  <a:t>We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there are </a:t>
                </a:r>
                <a:r>
                  <a:rPr lang="en-US" dirty="0">
                    <a:solidFill>
                      <a:srgbClr val="700000"/>
                    </a:solidFill>
                  </a:rPr>
                  <a:t>positive</a:t>
                </a:r>
                <a:r>
                  <a:rPr lang="en-US" dirty="0"/>
                  <a:t>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E5742C-3318-4576-B00F-D4FE742E5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981200"/>
              </a:xfrm>
              <a:blipFill>
                <a:blip r:embed="rId3"/>
                <a:stretch>
                  <a:fillRect l="-886" t="-2121" r="-1219"/>
                </a:stretch>
              </a:blipFill>
              <a:ln w="28575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899FD06-7F8D-4A04-8A1B-5CD00867E17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3423745"/>
                <a:ext cx="9525000" cy="265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Cambria Math" panose="02040503050406030204" pitchFamily="18" charset="0"/>
                  </a:rPr>
                  <a:t>More precisely, should be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</a:rPr>
                  <a:t>Intuitively,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means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grows at least as fast as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(up to multiplicative constant factor)</a:t>
                </a:r>
              </a:p>
              <a:p>
                <a:pPr lvl="1"/>
                <a:r>
                  <a:rPr lang="en-US" sz="2000" dirty="0">
                    <a:latin typeface="Cambria Math" panose="02040503050406030204" pitchFamily="18" charset="0"/>
                  </a:rPr>
                  <a:t>We also say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is </a:t>
                </a:r>
                <a:r>
                  <a:rPr lang="en-US" sz="2000" dirty="0">
                    <a:solidFill>
                      <a:srgbClr val="700000"/>
                    </a:solidFill>
                    <a:latin typeface="Cambria Math" panose="02040503050406030204" pitchFamily="18" charset="0"/>
                  </a:rPr>
                  <a:t>an asymptotic lower bound</a:t>
                </a:r>
                <a:r>
                  <a:rPr lang="en-US" sz="2000" dirty="0">
                    <a:latin typeface="Cambria Math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in this case</a:t>
                </a:r>
              </a:p>
              <a:p>
                <a:pPr lvl="1"/>
                <a:endParaRPr lang="en-US" sz="2000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899FD06-7F8D-4A04-8A1B-5CD00867E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423745"/>
                <a:ext cx="9525000" cy="2651760"/>
              </a:xfrm>
              <a:prstGeom prst="rect">
                <a:avLst/>
              </a:prstGeom>
              <a:blipFill>
                <a:blip r:embed="rId4"/>
                <a:stretch>
                  <a:fillRect l="-448" t="-11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0687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D3D70C-49D6-432E-A68A-AA948E20D0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notation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D3D70C-49D6-432E-A68A-AA948E20D0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BBB7046A-5F9E-449F-A388-3FBDB5553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276601"/>
            <a:ext cx="3576637" cy="325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B2713B-B741-4E90-97F6-FDFBD3C03AF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909F7D-8183-4FBF-7B93-CF0F5E93EB4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1219200"/>
                <a:ext cx="10972800" cy="1981200"/>
              </a:xfrm>
              <a:prstGeom prst="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 3" pitchFamily="18" charset="2"/>
                  <a:buNone/>
                </a:pPr>
                <a:r>
                  <a:rPr lang="en-US" dirty="0">
                    <a:solidFill>
                      <a:srgbClr val="0B0E8F"/>
                    </a:solidFill>
                  </a:rPr>
                  <a:t>Definition</a:t>
                </a:r>
              </a:p>
              <a:p>
                <a:pPr marL="0" indent="0">
                  <a:buFont typeface="Wingdings 3" pitchFamily="18" charset="2"/>
                  <a:buNone/>
                </a:pPr>
                <a:r>
                  <a:rPr lang="en-US" dirty="0"/>
                  <a:t>We write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there are </a:t>
                </a:r>
                <a:r>
                  <a:rPr lang="en-US" dirty="0">
                    <a:solidFill>
                      <a:srgbClr val="700000"/>
                    </a:solidFill>
                  </a:rPr>
                  <a:t>positive</a:t>
                </a:r>
                <a:r>
                  <a:rPr lang="en-US" dirty="0"/>
                  <a:t>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dirty="0"/>
              </a:p>
              <a:p>
                <a:pPr marL="0" indent="0">
                  <a:buFont typeface="Wingdings 3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909F7D-8183-4FBF-7B93-CF0F5E93E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219200"/>
                <a:ext cx="10972800" cy="1981200"/>
              </a:xfrm>
              <a:prstGeom prst="rect">
                <a:avLst/>
              </a:prstGeom>
              <a:blipFill>
                <a:blip r:embed="rId4"/>
                <a:stretch>
                  <a:fillRect l="-886" t="-2121" r="-1219"/>
                </a:stretch>
              </a:blipFill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3860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AEE5-814E-428C-8833-61825420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EE6AB-1D01-4859-85F5-B487AC3F5DE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0" y="1295400"/>
                <a:ext cx="9448800" cy="49377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?</a:t>
                </a:r>
              </a:p>
              <a:p>
                <a:r>
                  <a:rPr lang="en-US" dirty="0"/>
                  <a:t>Proof: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EE6AB-1D01-4859-85F5-B487AC3F5D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0" y="1295400"/>
                <a:ext cx="9448800" cy="4937760"/>
              </a:xfrm>
              <a:blipFill>
                <a:blip r:embed="rId2"/>
                <a:stretch>
                  <a:fillRect l="-58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9201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774A0-8BC3-4501-85E0-39D3307CD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C79A1-36D5-457D-A292-98EFABBEB6B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219200"/>
                <a:ext cx="8229600" cy="2057400"/>
              </a:xfr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rgbClr val="0B0E8F"/>
                    </a:solidFill>
                  </a:rPr>
                  <a:t>Lemma [Lower Bound]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en-US" dirty="0"/>
                  <a:t> exists,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if and only if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700000"/>
                    </a:solidFill>
                  </a:rPr>
                  <a:t>positive</a:t>
                </a:r>
                <a:r>
                  <a:rPr lang="en-US" dirty="0"/>
                  <a:t> constant.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C79A1-36D5-457D-A292-98EFABBEB6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219200"/>
                <a:ext cx="8229600" cy="2057400"/>
              </a:xfrm>
              <a:blipFill>
                <a:blip r:embed="rId3"/>
                <a:stretch>
                  <a:fillRect l="-1182" t="-2047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7CBF24D-6DC6-4469-9346-65F99510348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81200" y="3657600"/>
                <a:ext cx="8229600" cy="2057400"/>
              </a:xfrm>
              <a:prstGeom prst="rect">
                <a:avLst/>
              </a:prstGeom>
              <a:noFill/>
              <a:ln w="2540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rgbClr val="0B0E8F"/>
                    </a:solidFill>
                  </a:rPr>
                  <a:t>Corollary [Lower Bound]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=+∞, </m:t>
                        </m:r>
                      </m:e>
                    </m:func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. 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=0, </m:t>
                        </m:r>
                      </m:e>
                    </m:func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cannot hold.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7CBF24D-6DC6-4469-9346-65F995103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3657600"/>
                <a:ext cx="8229600" cy="2057400"/>
              </a:xfrm>
              <a:prstGeom prst="rect">
                <a:avLst/>
              </a:prstGeom>
              <a:blipFill>
                <a:blip r:embed="rId4"/>
                <a:stretch>
                  <a:fillRect l="-1182" t="-2047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4306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8D2E-FB61-41E4-9A66-76BCFA9F7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9829B2-C248-4E6E-A439-76FDCEB83CC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+6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+8=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? </a:t>
                </a:r>
                <a:endParaRPr lang="en-US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+6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+8=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?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?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+3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1.5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?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?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?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?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9829B2-C248-4E6E-A439-76FDCEB83C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00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5C23-0CBC-419E-BEC9-BB00BB50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DD57F-F3DD-434D-92EF-A9F94B0ABE3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676400" y="1371600"/>
                <a:ext cx="5638800" cy="5029200"/>
              </a:xfrm>
              <a:ln w="1905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6600"/>
                    </a:solidFill>
                  </a:rPr>
                  <a:t>def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E12BE"/>
                    </a:solidFill>
                  </a:rPr>
                  <a:t>median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400" dirty="0"/>
                  <a:t>):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err="1"/>
                  <a:t>min_h</a:t>
                </a:r>
                <a:r>
                  <a:rPr lang="en-US" sz="2400" dirty="0"/>
                  <a:t> = </a:t>
                </a:r>
                <a:r>
                  <a:rPr lang="en-US" sz="2400" dirty="0">
                    <a:solidFill>
                      <a:srgbClr val="006600"/>
                    </a:solidFill>
                    <a:latin typeface="Arial Narrow" panose="020B0606020202030204" pitchFamily="34" charset="0"/>
                  </a:rPr>
                  <a:t>None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err="1"/>
                  <a:t>min_value</a:t>
                </a:r>
                <a:r>
                  <a:rPr lang="en-US" sz="2400" dirty="0"/>
                  <a:t> = </a:t>
                </a:r>
                <a:r>
                  <a:rPr lang="en-US" sz="2400" dirty="0">
                    <a:solidFill>
                      <a:srgbClr val="006600"/>
                    </a:solidFill>
                  </a:rPr>
                  <a:t>float</a:t>
                </a:r>
                <a:r>
                  <a:rPr lang="en-US" sz="2400" dirty="0"/>
                  <a:t>(</a:t>
                </a:r>
                <a:r>
                  <a:rPr lang="en-US" sz="2400" dirty="0">
                    <a:solidFill>
                      <a:srgbClr val="C00000"/>
                    </a:solidFill>
                  </a:rPr>
                  <a:t>'inf’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6600"/>
                    </a:solidFill>
                  </a:rPr>
                  <a:t>	for</a:t>
                </a:r>
                <a:r>
                  <a:rPr lang="en-US" sz="2400" dirty="0"/>
                  <a:t> h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</a:t>
                </a:r>
                <a:r>
                  <a:rPr lang="en-US" sz="2400" dirty="0" err="1"/>
                  <a:t>total_abs_loss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= 0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6600"/>
                    </a:solidFill>
                  </a:rPr>
                  <a:t>	      for</a:t>
                </a:r>
                <a:r>
                  <a:rPr lang="en-US" sz="2400" dirty="0"/>
                  <a:t> x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	</a:t>
                </a:r>
                <a:r>
                  <a:rPr lang="en-US" sz="2400" dirty="0" err="1"/>
                  <a:t>total_abs_loss</a:t>
                </a:r>
                <a:r>
                  <a:rPr lang="en-US" sz="2400" dirty="0"/>
                  <a:t> += </a:t>
                </a:r>
                <a:r>
                  <a:rPr lang="en-US" sz="2400" dirty="0">
                    <a:solidFill>
                      <a:srgbClr val="006600"/>
                    </a:solidFill>
                  </a:rPr>
                  <a:t>abs</a:t>
                </a:r>
                <a:r>
                  <a:rPr lang="en-US" sz="2400" dirty="0"/>
                  <a:t>(x - h)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6600"/>
                    </a:solidFill>
                  </a:rPr>
                  <a:t>	      if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total_abs_loss</a:t>
                </a:r>
                <a:r>
                  <a:rPr lang="en-US" sz="2400" dirty="0"/>
                  <a:t> &lt; </a:t>
                </a:r>
                <a:r>
                  <a:rPr lang="en-US" sz="2400" dirty="0" err="1"/>
                  <a:t>min_value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	</a:t>
                </a:r>
                <a:r>
                  <a:rPr lang="en-US" sz="2400" dirty="0" err="1"/>
                  <a:t>min_value</a:t>
                </a:r>
                <a:r>
                  <a:rPr lang="en-US" sz="2400" dirty="0"/>
                  <a:t> = </a:t>
                </a:r>
                <a:r>
                  <a:rPr lang="en-US" sz="2400" dirty="0" err="1"/>
                  <a:t>total_abs_loss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:r>
                  <a:rPr lang="en-US" sz="2400" dirty="0" err="1"/>
                  <a:t>min_h</a:t>
                </a:r>
                <a:r>
                  <a:rPr lang="en-US" sz="2400" dirty="0"/>
                  <a:t> = h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6600"/>
                    </a:solidFill>
                  </a:rPr>
                  <a:t>	return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min_h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DD57F-F3DD-434D-92EF-A9F94B0ABE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676400" y="1371600"/>
                <a:ext cx="5638800" cy="5029200"/>
              </a:xfrm>
              <a:blipFill>
                <a:blip r:embed="rId2"/>
                <a:stretch>
                  <a:fillRect l="-1509" t="-845"/>
                </a:stretch>
              </a:blipFill>
              <a:ln w="1905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B4AF2A3-E28B-42AD-8398-F643B577D03E}"/>
              </a:ext>
            </a:extLst>
          </p:cNvPr>
          <p:cNvSpPr/>
          <p:nvPr/>
        </p:nvSpPr>
        <p:spPr>
          <a:xfrm>
            <a:off x="7543800" y="13716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Inner-for loop: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7F1F7C-2B3D-43FD-9090-495FFC9309AA}"/>
              </a:ext>
            </a:extLst>
          </p:cNvPr>
          <p:cNvSpPr/>
          <p:nvPr/>
        </p:nvSpPr>
        <p:spPr>
          <a:xfrm>
            <a:off x="7543800" y="34290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Outer-for loop: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EE2C2-986F-49D3-8C14-90A000B6D0F8}"/>
              </a:ext>
            </a:extLst>
          </p:cNvPr>
          <p:cNvSpPr/>
          <p:nvPr/>
        </p:nvSpPr>
        <p:spPr>
          <a:xfrm>
            <a:off x="7541172" y="52578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Total: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6495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4AD14C-6D94-4048-8030-AF3B00C6ADB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05000" y="2590800"/>
                <a:ext cx="8229600" cy="990600"/>
              </a:xfrm>
            </p:spPr>
            <p:txBody>
              <a:bodyPr/>
              <a:lstStyle/>
              <a:p>
                <a:pPr algn="ctr"/>
                <a:r>
                  <a:rPr lang="en-US" dirty="0"/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notation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4AD14C-6D94-4048-8030-AF3B00C6AD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05000" y="2590800"/>
                <a:ext cx="8229600" cy="990600"/>
              </a:xfrm>
              <a:blipFill>
                <a:blip r:embed="rId2"/>
                <a:stretch>
                  <a:fillRect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8118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D3D70C-49D6-432E-A68A-AA948E20D0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notation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D3D70C-49D6-432E-A68A-AA948E20D0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E5742C-3318-4576-B00F-D4FE742E532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5800" y="1219200"/>
                <a:ext cx="10820400" cy="1981200"/>
              </a:xfrm>
              <a:ln w="28575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rgbClr val="0B0E8F"/>
                    </a:solidFill>
                  </a:rPr>
                  <a:t>Definition</a:t>
                </a:r>
              </a:p>
              <a:p>
                <a:pPr marL="0" indent="0">
                  <a:buNone/>
                </a:pPr>
                <a:r>
                  <a:rPr lang="en-US" dirty="0"/>
                  <a:t>We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there are </a:t>
                </a:r>
                <a:r>
                  <a:rPr lang="en-US" dirty="0">
                    <a:solidFill>
                      <a:srgbClr val="700000"/>
                    </a:solidFill>
                  </a:rPr>
                  <a:t>positive</a:t>
                </a:r>
                <a:r>
                  <a:rPr lang="en-US" dirty="0"/>
                  <a:t>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E5742C-3318-4576-B00F-D4FE742E5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1219200"/>
                <a:ext cx="10820400" cy="1981200"/>
              </a:xfrm>
              <a:blipFill>
                <a:blip r:embed="rId3"/>
                <a:stretch>
                  <a:fillRect l="-899" t="-2121"/>
                </a:stretch>
              </a:blipFill>
              <a:ln w="28575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899FD06-7F8D-4A04-8A1B-5CD00867E17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3423745"/>
                <a:ext cx="9448800" cy="265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Cambria Math" panose="02040503050406030204" pitchFamily="18" charset="0"/>
                  </a:rPr>
                  <a:t>More precisely, should be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</a:rPr>
                  <a:t>Intuitively,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means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grows like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(up to multiplicative constant factor)</a:t>
                </a:r>
              </a:p>
              <a:p>
                <a:pPr lvl="1"/>
                <a:endParaRPr lang="en-US" sz="2000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899FD06-7F8D-4A04-8A1B-5CD00867E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423745"/>
                <a:ext cx="9448800" cy="2651760"/>
              </a:xfrm>
              <a:prstGeom prst="rect">
                <a:avLst/>
              </a:prstGeom>
              <a:blipFill>
                <a:blip r:embed="rId4"/>
                <a:stretch>
                  <a:fillRect l="-452" t="-11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2327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D3D70C-49D6-432E-A68A-AA948E20D0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notation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D3D70C-49D6-432E-A68A-AA948E20D0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C1FF41F2-98DE-48FF-A5FD-2CEF27151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1"/>
            <a:ext cx="3200400" cy="306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B6E779-C7F0-4D9A-9B63-243E422003A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D0B0F72-B4B4-4C32-89D0-96CB6D21CD7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81200" y="1219200"/>
                <a:ext cx="8229600" cy="1981200"/>
              </a:xfrm>
              <a:prstGeom prst="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rgbClr val="0B0E8F"/>
                    </a:solidFill>
                  </a:rPr>
                  <a:t>Definition</a:t>
                </a:r>
              </a:p>
              <a:p>
                <a:pPr marL="0" indent="0">
                  <a:buNone/>
                </a:pPr>
                <a:r>
                  <a:rPr lang="en-US" dirty="0"/>
                  <a:t>We write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there are </a:t>
                </a:r>
                <a:r>
                  <a:rPr lang="en-US" dirty="0">
                    <a:solidFill>
                      <a:srgbClr val="700000"/>
                    </a:solidFill>
                  </a:rPr>
                  <a:t>positive</a:t>
                </a:r>
                <a:r>
                  <a:rPr lang="en-US" dirty="0"/>
                  <a:t>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D0B0F72-B4B4-4C32-89D0-96CB6D21C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1219200"/>
                <a:ext cx="8229600" cy="1981200"/>
              </a:xfrm>
              <a:prstGeom prst="rect">
                <a:avLst/>
              </a:prstGeom>
              <a:blipFill>
                <a:blip r:embed="rId4"/>
                <a:stretch>
                  <a:fillRect l="-1181" t="-2121"/>
                </a:stretch>
              </a:blipFill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7500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774A0-8BC3-4501-85E0-39D3307CD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C79A1-36D5-457D-A292-98EFABBEB6B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219200"/>
                <a:ext cx="8382000" cy="2057400"/>
              </a:xfr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rgbClr val="0B0E8F"/>
                    </a:solidFill>
                  </a:rPr>
                  <a:t>Lemma [Big-Theta]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en-US" dirty="0"/>
                  <a:t> exists,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if and only if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700000"/>
                    </a:solidFill>
                  </a:rPr>
                  <a:t>positive</a:t>
                </a:r>
                <a:r>
                  <a:rPr lang="en-US" dirty="0"/>
                  <a:t> constants.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C79A1-36D5-457D-A292-98EFABBEB6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219200"/>
                <a:ext cx="8382000" cy="2057400"/>
              </a:xfrm>
              <a:blipFill>
                <a:blip r:embed="rId3"/>
                <a:stretch>
                  <a:fillRect l="-1160" t="-2047" r="-1885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7CBF24D-6DC6-4469-9346-65F99510348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81200" y="3657600"/>
                <a:ext cx="8382000" cy="2057400"/>
              </a:xfrm>
              <a:prstGeom prst="rect">
                <a:avLst/>
              </a:prstGeom>
              <a:noFill/>
              <a:ln w="2540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rgbClr val="0B0E8F"/>
                    </a:solidFill>
                  </a:rPr>
                  <a:t>Corollary [Big-Theta]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func>
                  </m:oMath>
                </a14:m>
                <a:r>
                  <a:rPr lang="en-US" dirty="0"/>
                  <a:t> for some positive constant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.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7CBF24D-6DC6-4469-9346-65F995103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3657600"/>
                <a:ext cx="8382000" cy="2057400"/>
              </a:xfrm>
              <a:prstGeom prst="rect">
                <a:avLst/>
              </a:prstGeom>
              <a:blipFill>
                <a:blip r:embed="rId4"/>
                <a:stretch>
                  <a:fillRect l="-1160" t="-2047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0881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AEE5-814E-428C-8833-61825420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EE6AB-1D01-4859-85F5-B487AC3F5DE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Proof: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EE6AB-1D01-4859-85F5-B487AC3F5D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794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0263A-CB18-4A6C-95EB-26E083316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560782-D786-4CEA-B134-05421522599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+6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+8=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?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+3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1.5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?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560782-D786-4CEA-B134-0542152259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7624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6649-5A64-45D6-A6CA-8E8A3A6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CB83DCB-26B5-4A84-83A4-925BA9971CF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1271752"/>
                <a:ext cx="7467600" cy="1547648"/>
              </a:xfrm>
              <a:prstGeom prst="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>
                    <a:solidFill>
                      <a:srgbClr val="0B0E8F"/>
                    </a:solidFill>
                  </a:rPr>
                  <a:t>Big-O (upper bounded)</a:t>
                </a:r>
              </a:p>
              <a:p>
                <a:pPr marL="0" indent="0">
                  <a:buNone/>
                </a:pPr>
                <a:r>
                  <a:rPr lang="en-US" sz="2000" dirty="0"/>
                  <a:t>We write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if there are positive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 such that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7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CB83DCB-26B5-4A84-83A4-925BA9971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271752"/>
                <a:ext cx="7467600" cy="1547648"/>
              </a:xfrm>
              <a:prstGeom prst="rect">
                <a:avLst/>
              </a:prstGeom>
              <a:blipFill>
                <a:blip r:embed="rId2"/>
                <a:stretch>
                  <a:fillRect l="-650" t="-2317"/>
                </a:stretch>
              </a:blipFill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2DB9B88-3046-46DE-B0CA-3B1C7EE0656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4345" y="3012528"/>
                <a:ext cx="7467600" cy="1547648"/>
              </a:xfrm>
              <a:prstGeom prst="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>
                    <a:solidFill>
                      <a:srgbClr val="0B0E8F"/>
                    </a:solidFill>
                  </a:rPr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>
                    <a:solidFill>
                      <a:srgbClr val="0B0E8F"/>
                    </a:solidFill>
                  </a:rPr>
                  <a:t> (lower bounded)</a:t>
                </a:r>
              </a:p>
              <a:p>
                <a:pPr marL="0" indent="0">
                  <a:buNone/>
                </a:pPr>
                <a:r>
                  <a:rPr lang="en-US" sz="2000" dirty="0"/>
                  <a:t>We write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if there are </a:t>
                </a:r>
                <a:r>
                  <a:rPr lang="en-US" sz="2000" dirty="0">
                    <a:solidFill>
                      <a:srgbClr val="700000"/>
                    </a:solidFill>
                  </a:rPr>
                  <a:t>positive</a:t>
                </a:r>
                <a:r>
                  <a:rPr lang="en-US" sz="2000" dirty="0"/>
                  <a:t>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 such that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70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2DB9B88-3046-46DE-B0CA-3B1C7EE06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345" y="3012528"/>
                <a:ext cx="7467600" cy="1547648"/>
              </a:xfrm>
              <a:prstGeom prst="rect">
                <a:avLst/>
              </a:prstGeom>
              <a:blipFill>
                <a:blip r:embed="rId3"/>
                <a:stretch>
                  <a:fillRect l="-650" t="-2317"/>
                </a:stretch>
              </a:blipFill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E6B983C-871E-4083-8963-2DD681AB4D2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4345" y="4753304"/>
                <a:ext cx="7467600" cy="1547648"/>
              </a:xfrm>
              <a:prstGeom prst="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>
                    <a:solidFill>
                      <a:srgbClr val="0B0E8F"/>
                    </a:solidFill>
                  </a:rPr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400" dirty="0">
                    <a:solidFill>
                      <a:srgbClr val="0B0E8F"/>
                    </a:solidFill>
                  </a:rPr>
                  <a:t> (asymptoticly the same)</a:t>
                </a:r>
              </a:p>
              <a:p>
                <a:pPr marL="0" indent="0">
                  <a:buNone/>
                </a:pPr>
                <a:r>
                  <a:rPr lang="en-US" sz="2000" dirty="0"/>
                  <a:t>We write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if there are </a:t>
                </a:r>
                <a:r>
                  <a:rPr lang="en-US" sz="2000" dirty="0">
                    <a:solidFill>
                      <a:srgbClr val="700000"/>
                    </a:solidFill>
                  </a:rPr>
                  <a:t>positive</a:t>
                </a:r>
                <a:r>
                  <a:rPr lang="en-US" sz="2000" dirty="0"/>
                  <a:t>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such that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solidFill>
                            <a:srgbClr val="7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E6B983C-871E-4083-8963-2DD681AB4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345" y="4753304"/>
                <a:ext cx="7467600" cy="1547648"/>
              </a:xfrm>
              <a:prstGeom prst="rect">
                <a:avLst/>
              </a:prstGeom>
              <a:blipFill>
                <a:blip r:embed="rId4"/>
                <a:stretch>
                  <a:fillRect l="-650" t="-2317"/>
                </a:stretch>
              </a:blipFill>
              <a:ln w="2857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F9178D25-85CE-42C8-9320-5BA551844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615" y="4697062"/>
            <a:ext cx="1984870" cy="190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A2F8D35-E3A3-401A-9A51-20DC82B2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030" y="2902465"/>
            <a:ext cx="2082040" cy="18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279F9A5-E01E-461A-A9EE-F059A4390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286" y="1101025"/>
            <a:ext cx="2082041" cy="19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5058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764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84181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5C23-0CBC-419E-BEC9-BB00BB50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DD57F-F3DD-434D-92EF-A9F94B0ABE3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219200"/>
                <a:ext cx="5638800" cy="5029200"/>
              </a:xfrm>
              <a:ln w="1905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6600"/>
                    </a:solidFill>
                  </a:rPr>
                  <a:t>def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E12BE"/>
                    </a:solidFill>
                  </a:rPr>
                  <a:t>median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400" dirty="0"/>
                  <a:t>):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err="1"/>
                  <a:t>min_h</a:t>
                </a:r>
                <a:r>
                  <a:rPr lang="en-US" sz="2400" dirty="0"/>
                  <a:t> = </a:t>
                </a:r>
                <a:r>
                  <a:rPr lang="en-US" sz="2400" dirty="0">
                    <a:solidFill>
                      <a:srgbClr val="006600"/>
                    </a:solidFill>
                    <a:latin typeface="Arial Narrow" panose="020B0606020202030204" pitchFamily="34" charset="0"/>
                  </a:rPr>
                  <a:t>None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err="1"/>
                  <a:t>min_value</a:t>
                </a:r>
                <a:r>
                  <a:rPr lang="en-US" sz="2400" dirty="0"/>
                  <a:t> = </a:t>
                </a:r>
                <a:r>
                  <a:rPr lang="en-US" sz="2400" dirty="0">
                    <a:solidFill>
                      <a:srgbClr val="006600"/>
                    </a:solidFill>
                  </a:rPr>
                  <a:t>float</a:t>
                </a:r>
                <a:r>
                  <a:rPr lang="en-US" sz="2400" dirty="0"/>
                  <a:t>(</a:t>
                </a:r>
                <a:r>
                  <a:rPr lang="en-US" sz="2400" dirty="0">
                    <a:solidFill>
                      <a:srgbClr val="C00000"/>
                    </a:solidFill>
                  </a:rPr>
                  <a:t>'inf’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6600"/>
                    </a:solidFill>
                  </a:rPr>
                  <a:t>	for</a:t>
                </a:r>
                <a:r>
                  <a:rPr lang="en-US" sz="2400" dirty="0"/>
                  <a:t> h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</a:t>
                </a:r>
                <a:r>
                  <a:rPr lang="en-US" sz="2400" dirty="0" err="1"/>
                  <a:t>total_abs_loss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= 0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6600"/>
                    </a:solidFill>
                  </a:rPr>
                  <a:t>	      for</a:t>
                </a:r>
                <a:r>
                  <a:rPr lang="en-US" sz="2400" dirty="0"/>
                  <a:t> x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	</a:t>
                </a:r>
                <a:r>
                  <a:rPr lang="en-US" sz="2400" dirty="0" err="1"/>
                  <a:t>total_abs_loss</a:t>
                </a:r>
                <a:r>
                  <a:rPr lang="en-US" sz="2400" dirty="0"/>
                  <a:t> += </a:t>
                </a:r>
                <a:r>
                  <a:rPr lang="en-US" sz="2400" dirty="0">
                    <a:solidFill>
                      <a:srgbClr val="006600"/>
                    </a:solidFill>
                  </a:rPr>
                  <a:t>abs</a:t>
                </a:r>
                <a:r>
                  <a:rPr lang="en-US" sz="2400" dirty="0"/>
                  <a:t>(x - h)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6600"/>
                    </a:solidFill>
                  </a:rPr>
                  <a:t>	      if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total_abs_loss</a:t>
                </a:r>
                <a:r>
                  <a:rPr lang="en-US" sz="2400" dirty="0"/>
                  <a:t> &lt; </a:t>
                </a:r>
                <a:r>
                  <a:rPr lang="en-US" sz="2400" dirty="0" err="1"/>
                  <a:t>min_value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	</a:t>
                </a:r>
                <a:r>
                  <a:rPr lang="en-US" sz="2400" dirty="0" err="1"/>
                  <a:t>min_value</a:t>
                </a:r>
                <a:r>
                  <a:rPr lang="en-US" sz="2400" dirty="0"/>
                  <a:t> = </a:t>
                </a:r>
                <a:r>
                  <a:rPr lang="en-US" sz="2400" dirty="0" err="1"/>
                  <a:t>total_abs_loss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:r>
                  <a:rPr lang="en-US" sz="2400" dirty="0" err="1"/>
                  <a:t>min_h</a:t>
                </a:r>
                <a:r>
                  <a:rPr lang="en-US" sz="2400" dirty="0"/>
                  <a:t> = h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6600"/>
                    </a:solidFill>
                  </a:rPr>
                  <a:t>	return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min_h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DD57F-F3DD-434D-92EF-A9F94B0ABE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219200"/>
                <a:ext cx="5638800" cy="5029200"/>
              </a:xfrm>
              <a:blipFill>
                <a:blip r:embed="rId2"/>
                <a:stretch>
                  <a:fillRect l="-1509" t="-845"/>
                </a:stretch>
              </a:blipFill>
              <a:ln w="1905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9C9023B-EB56-4D0C-9EE8-11FDFB602657}"/>
                  </a:ext>
                </a:extLst>
              </p:cNvPr>
              <p:cNvSpPr/>
              <p:nvPr/>
            </p:nvSpPr>
            <p:spPr>
              <a:xfrm>
                <a:off x="8001000" y="1868214"/>
                <a:ext cx="2133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9C9023B-EB56-4D0C-9EE8-11FDFB602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1868214"/>
                <a:ext cx="2133600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33345C0-F5EE-4AA1-927D-05BCA68978FF}"/>
              </a:ext>
            </a:extLst>
          </p:cNvPr>
          <p:cNvSpPr/>
          <p:nvPr/>
        </p:nvSpPr>
        <p:spPr>
          <a:xfrm>
            <a:off x="8001000" y="3657600"/>
            <a:ext cx="2133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We will see how to do better later in class. </a:t>
            </a:r>
          </a:p>
        </p:txBody>
      </p:sp>
    </p:spTree>
    <p:extLst>
      <p:ext uri="{BB962C8B-B14F-4D97-AF65-F5344CB8AC3E}">
        <p14:creationId xmlns:p14="http://schemas.microsoft.com/office/powerpoint/2010/main" val="225600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FE97A-DE70-4347-1192-5B3F4B3CE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79818-CF3E-BC25-3325-90EFF9B43D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More abstract 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890402-5236-5417-18DA-9D272BBA13AE}"/>
              </a:ext>
            </a:extLst>
          </p:cNvPr>
          <p:cNvSpPr txBox="1"/>
          <p:nvPr/>
        </p:nvSpPr>
        <p:spPr>
          <a:xfrm>
            <a:off x="3124200" y="1861305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3882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10E64-F50E-5F55-E52C-5C74A7B09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062E8-834F-8282-BBEB-760D934D9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3784A-BF71-C878-92CC-5ECBDA683A8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More abstract 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674BBE-4153-1C1E-EB53-F2CC94AB4E85}"/>
              </a:ext>
            </a:extLst>
          </p:cNvPr>
          <p:cNvSpPr txBox="1"/>
          <p:nvPr/>
        </p:nvSpPr>
        <p:spPr>
          <a:xfrm>
            <a:off x="3124200" y="1861305"/>
            <a:ext cx="4419600" cy="156966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>
                <a:solidFill>
                  <a:srgbClr val="0000FF"/>
                </a:solidFill>
                <a:latin typeface="FiraMono-Regular-Identity-H"/>
              </a:rPr>
              <a:t>foo_0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x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(n):</a:t>
            </a:r>
          </a:p>
          <a:p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	for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range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</a:t>
            </a:r>
            <a:r>
              <a:rPr lang="en-US" sz="2400" dirty="0">
                <a:latin typeface="FiraMono-Regular-Identity-H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):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       	      print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(x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y)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C136872-F7DE-4199-5DEA-CBD62E0712A1}"/>
                  </a:ext>
                </a:extLst>
              </p:cNvPr>
              <p:cNvSpPr/>
              <p:nvPr/>
            </p:nvSpPr>
            <p:spPr>
              <a:xfrm>
                <a:off x="2057400" y="3962400"/>
                <a:ext cx="8077200" cy="1219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dirty="0"/>
                  <a:t>Inner-most line will be called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times. </a:t>
                </a:r>
              </a:p>
              <a:p>
                <a:pPr algn="ctr"/>
                <a:r>
                  <a:rPr lang="en-US" sz="2400" dirty="0"/>
                  <a:t>Thus the time complexity is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C136872-F7DE-4199-5DEA-CBD62E071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962400"/>
                <a:ext cx="8077200" cy="1219200"/>
              </a:xfrm>
              <a:prstGeom prst="rect">
                <a:avLst/>
              </a:prstGeom>
              <a:blipFill>
                <a:blip r:embed="rId2"/>
                <a:stretch>
                  <a:fillRect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33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USU@WQEIJCNFUVWXY5M7" val="3343"/>
  <p:tag name="FIRSTYUSU@YOW8PJOFUVWXY5L9" val="3347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22591</TotalTime>
  <Words>4495</Words>
  <Application>Microsoft Office PowerPoint</Application>
  <PresentationFormat>Widescreen</PresentationFormat>
  <Paragraphs>705</Paragraphs>
  <Slides>67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67</vt:i4>
      </vt:variant>
    </vt:vector>
  </HeadingPairs>
  <TitlesOfParts>
    <vt:vector size="81" baseType="lpstr">
      <vt:lpstr>Cambria Math</vt:lpstr>
      <vt:lpstr>Calibri Light</vt:lpstr>
      <vt:lpstr>FiraMono-Medium-Identity-H</vt:lpstr>
      <vt:lpstr>FiraMono-Regular-Identity-H</vt:lpstr>
      <vt:lpstr>Wingdings 3</vt:lpstr>
      <vt:lpstr>Bookman Old Style</vt:lpstr>
      <vt:lpstr>Arial</vt:lpstr>
      <vt:lpstr>Calibri</vt:lpstr>
      <vt:lpstr>Gill Sans MT</vt:lpstr>
      <vt:lpstr>Arial Narrow</vt:lpstr>
      <vt:lpstr>Wingdings</vt:lpstr>
      <vt:lpstr>Origin</vt:lpstr>
      <vt:lpstr>1_Custom Design</vt:lpstr>
      <vt:lpstr>Custom Design</vt:lpstr>
      <vt:lpstr>DSC40B: Theoretical Foundations of Data Science II </vt:lpstr>
      <vt:lpstr>Today’s Agenda</vt:lpstr>
      <vt:lpstr>More examples: Nest loops</vt:lpstr>
      <vt:lpstr>The median problem</vt:lpstr>
      <vt:lpstr>One algorithm </vt:lpstr>
      <vt:lpstr>One algorithm </vt:lpstr>
      <vt:lpstr>One algorithm </vt:lpstr>
      <vt:lpstr>PowerPoint Presentation</vt:lpstr>
      <vt:lpstr>PowerPoint Presentation</vt:lpstr>
      <vt:lpstr>Caution! </vt:lpstr>
      <vt:lpstr>Caution! </vt:lpstr>
      <vt:lpstr>Caution! </vt:lpstr>
      <vt:lpstr>Caution! </vt:lpstr>
      <vt:lpstr>Caution! </vt:lpstr>
      <vt:lpstr>Caution! </vt:lpstr>
      <vt:lpstr>A second example</vt:lpstr>
      <vt:lpstr>A second example</vt:lpstr>
      <vt:lpstr>A second example</vt:lpstr>
      <vt:lpstr>A second example</vt:lpstr>
      <vt:lpstr>A second example</vt:lpstr>
      <vt:lpstr>A second example</vt:lpstr>
      <vt:lpstr>A second example</vt:lpstr>
      <vt:lpstr>Tallest_pole, cont. </vt:lpstr>
      <vt:lpstr>Tallest_pole, cont. </vt:lpstr>
      <vt:lpstr>Tallest_pole, cont. </vt:lpstr>
      <vt:lpstr>Tallest_pole, cont. </vt:lpstr>
      <vt:lpstr>Tallest_pole, cont. </vt:lpstr>
      <vt:lpstr>Tallest_pole, cont. </vt:lpstr>
      <vt:lpstr>Note </vt:lpstr>
      <vt:lpstr>Note </vt:lpstr>
      <vt:lpstr>What’s the difference? </vt:lpstr>
      <vt:lpstr>Depended Nested Loop</vt:lpstr>
      <vt:lpstr>Depended Nested Loop</vt:lpstr>
      <vt:lpstr>Linear vs quadratic growth</vt:lpstr>
      <vt:lpstr>Scaling</vt:lpstr>
      <vt:lpstr>PowerPoint Presentation</vt:lpstr>
      <vt:lpstr>Some common growth rates</vt:lpstr>
      <vt:lpstr>More on nested loops analysis</vt:lpstr>
      <vt:lpstr>A first example</vt:lpstr>
      <vt:lpstr>A pseudo-code example</vt:lpstr>
      <vt:lpstr>A second example</vt:lpstr>
      <vt:lpstr>A second example</vt:lpstr>
      <vt:lpstr>A third example</vt:lpstr>
      <vt:lpstr>A fourth example</vt:lpstr>
      <vt:lpstr>PowerPoint Presentation</vt:lpstr>
      <vt:lpstr>Asymptotic notations</vt:lpstr>
      <vt:lpstr>Big-O notation</vt:lpstr>
      <vt:lpstr>Big-O notation</vt:lpstr>
      <vt:lpstr>Big-O notation</vt:lpstr>
      <vt:lpstr>Examples</vt:lpstr>
      <vt:lpstr>More examples</vt:lpstr>
      <vt:lpstr>A useful result</vt:lpstr>
      <vt:lpstr>More examples</vt:lpstr>
      <vt:lpstr>Big-Ω notation</vt:lpstr>
      <vt:lpstr>Big-Ω notation</vt:lpstr>
      <vt:lpstr>Big-Ω notation</vt:lpstr>
      <vt:lpstr>Examples</vt:lpstr>
      <vt:lpstr>A useful result</vt:lpstr>
      <vt:lpstr>More Examples</vt:lpstr>
      <vt:lpstr>Big-Θ notation</vt:lpstr>
      <vt:lpstr>Big-Θ notation</vt:lpstr>
      <vt:lpstr>Big-Θ notation</vt:lpstr>
      <vt:lpstr>A useful result</vt:lpstr>
      <vt:lpstr>Examples</vt:lpstr>
      <vt:lpstr>More Examples</vt:lpstr>
      <vt:lpstr>In summary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wang, yusu</dc:creator>
  <cp:lastModifiedBy>enid wang</cp:lastModifiedBy>
  <cp:revision>1310</cp:revision>
  <dcterms:created xsi:type="dcterms:W3CDTF">2006-08-16T00:00:00Z</dcterms:created>
  <dcterms:modified xsi:type="dcterms:W3CDTF">2025-01-07T19:47:02Z</dcterms:modified>
</cp:coreProperties>
</file>